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4068" r:id="rId1"/>
  </p:sldMasterIdLst>
  <p:notesMasterIdLst>
    <p:notesMasterId r:id="rId82"/>
  </p:notesMasterIdLst>
  <p:sldIdLst>
    <p:sldId id="373" r:id="rId2"/>
    <p:sldId id="374" r:id="rId3"/>
    <p:sldId id="375" r:id="rId4"/>
    <p:sldId id="376" r:id="rId5"/>
    <p:sldId id="377" r:id="rId6"/>
    <p:sldId id="378" r:id="rId7"/>
    <p:sldId id="379" r:id="rId8"/>
    <p:sldId id="380" r:id="rId9"/>
    <p:sldId id="381" r:id="rId10"/>
    <p:sldId id="382" r:id="rId11"/>
    <p:sldId id="383" r:id="rId12"/>
    <p:sldId id="384" r:id="rId13"/>
    <p:sldId id="385" r:id="rId14"/>
    <p:sldId id="386" r:id="rId15"/>
    <p:sldId id="387" r:id="rId16"/>
    <p:sldId id="388" r:id="rId17"/>
    <p:sldId id="389" r:id="rId18"/>
    <p:sldId id="390" r:id="rId19"/>
    <p:sldId id="391" r:id="rId20"/>
    <p:sldId id="392" r:id="rId21"/>
    <p:sldId id="393" r:id="rId22"/>
    <p:sldId id="394" r:id="rId23"/>
    <p:sldId id="395" r:id="rId24"/>
    <p:sldId id="396" r:id="rId25"/>
    <p:sldId id="397" r:id="rId26"/>
    <p:sldId id="398" r:id="rId27"/>
    <p:sldId id="399" r:id="rId28"/>
    <p:sldId id="400" r:id="rId29"/>
    <p:sldId id="401" r:id="rId30"/>
    <p:sldId id="402" r:id="rId31"/>
    <p:sldId id="403" r:id="rId32"/>
    <p:sldId id="404" r:id="rId33"/>
    <p:sldId id="405" r:id="rId34"/>
    <p:sldId id="406" r:id="rId35"/>
    <p:sldId id="407" r:id="rId36"/>
    <p:sldId id="408" r:id="rId37"/>
    <p:sldId id="409" r:id="rId38"/>
    <p:sldId id="410" r:id="rId39"/>
    <p:sldId id="411" r:id="rId40"/>
    <p:sldId id="412" r:id="rId41"/>
    <p:sldId id="413" r:id="rId42"/>
    <p:sldId id="414" r:id="rId43"/>
    <p:sldId id="415" r:id="rId44"/>
    <p:sldId id="416" r:id="rId45"/>
    <p:sldId id="417" r:id="rId46"/>
    <p:sldId id="418" r:id="rId47"/>
    <p:sldId id="419" r:id="rId48"/>
    <p:sldId id="420" r:id="rId49"/>
    <p:sldId id="421" r:id="rId50"/>
    <p:sldId id="422" r:id="rId51"/>
    <p:sldId id="423" r:id="rId52"/>
    <p:sldId id="424" r:id="rId53"/>
    <p:sldId id="425" r:id="rId54"/>
    <p:sldId id="426" r:id="rId55"/>
    <p:sldId id="427" r:id="rId56"/>
    <p:sldId id="428" r:id="rId57"/>
    <p:sldId id="429" r:id="rId58"/>
    <p:sldId id="430" r:id="rId59"/>
    <p:sldId id="431" r:id="rId60"/>
    <p:sldId id="432" r:id="rId61"/>
    <p:sldId id="433" r:id="rId62"/>
    <p:sldId id="434" r:id="rId63"/>
    <p:sldId id="435" r:id="rId64"/>
    <p:sldId id="436" r:id="rId65"/>
    <p:sldId id="437" r:id="rId66"/>
    <p:sldId id="438" r:id="rId67"/>
    <p:sldId id="439" r:id="rId68"/>
    <p:sldId id="440" r:id="rId69"/>
    <p:sldId id="441" r:id="rId70"/>
    <p:sldId id="442" r:id="rId71"/>
    <p:sldId id="443" r:id="rId72"/>
    <p:sldId id="444" r:id="rId73"/>
    <p:sldId id="445" r:id="rId74"/>
    <p:sldId id="446" r:id="rId75"/>
    <p:sldId id="447" r:id="rId76"/>
    <p:sldId id="448" r:id="rId77"/>
    <p:sldId id="449" r:id="rId78"/>
    <p:sldId id="450" r:id="rId79"/>
    <p:sldId id="451" r:id="rId80"/>
    <p:sldId id="452" r:id="rId81"/>
  </p:sldIdLst>
  <p:sldSz cx="9906000" cy="6858000" type="A4"/>
  <p:notesSz cx="6807200" cy="9939338"/>
  <p:defaultTextStyle>
    <a:defPPr>
      <a:defRPr lang="ko-KR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굴림" pitchFamily="50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굴림" pitchFamily="50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굴림" pitchFamily="50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굴림" pitchFamily="50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굴림" pitchFamily="50" charset="-127"/>
        <a:cs typeface="+mn-cs"/>
      </a:defRPr>
    </a:lvl5pPr>
    <a:lvl6pPr marL="2286000" algn="l" defTabSz="914400" rtl="0" eaLnBrk="1" latinLnBrk="1" hangingPunct="1">
      <a:defRPr kern="1200">
        <a:solidFill>
          <a:schemeClr val="tx1"/>
        </a:solidFill>
        <a:latin typeface="Arial" charset="0"/>
        <a:ea typeface="굴림" pitchFamily="50" charset="-127"/>
        <a:cs typeface="+mn-cs"/>
      </a:defRPr>
    </a:lvl6pPr>
    <a:lvl7pPr marL="2743200" algn="l" defTabSz="914400" rtl="0" eaLnBrk="1" latinLnBrk="1" hangingPunct="1">
      <a:defRPr kern="1200">
        <a:solidFill>
          <a:schemeClr val="tx1"/>
        </a:solidFill>
        <a:latin typeface="Arial" charset="0"/>
        <a:ea typeface="굴림" pitchFamily="50" charset="-127"/>
        <a:cs typeface="+mn-cs"/>
      </a:defRPr>
    </a:lvl7pPr>
    <a:lvl8pPr marL="3200400" algn="l" defTabSz="914400" rtl="0" eaLnBrk="1" latinLnBrk="1" hangingPunct="1">
      <a:defRPr kern="1200">
        <a:solidFill>
          <a:schemeClr val="tx1"/>
        </a:solidFill>
        <a:latin typeface="Arial" charset="0"/>
        <a:ea typeface="굴림" pitchFamily="50" charset="-127"/>
        <a:cs typeface="+mn-cs"/>
      </a:defRPr>
    </a:lvl8pPr>
    <a:lvl9pPr marL="3657600" algn="l" defTabSz="914400" rtl="0" eaLnBrk="1" latinLnBrk="1" hangingPunct="1">
      <a:defRPr kern="1200">
        <a:solidFill>
          <a:schemeClr val="tx1"/>
        </a:solidFill>
        <a:latin typeface="Arial" charset="0"/>
        <a:ea typeface="굴림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64">
          <p15:clr>
            <a:srgbClr val="A4A3A4"/>
          </p15:clr>
        </p15:guide>
        <p15:guide id="2" orient="horz" pos="3552">
          <p15:clr>
            <a:srgbClr val="A4A3A4"/>
          </p15:clr>
        </p15:guide>
        <p15:guide id="3" pos="31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30">
          <p15:clr>
            <a:srgbClr val="A4A3A4"/>
          </p15:clr>
        </p15:guide>
        <p15:guide id="2" pos="214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99"/>
    <a:srgbClr val="336699"/>
    <a:srgbClr val="66CCFF"/>
    <a:srgbClr val="22340E"/>
    <a:srgbClr val="586D2D"/>
    <a:srgbClr val="FFAFAF"/>
    <a:srgbClr val="66FF99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DA37D80-6434-44D0-A028-1B22A696006F}" styleName="밝은 스타일 3 - 강조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E3FDE45-AF77-4B5C-9715-49D594BDF05E}" styleName="밝은 스타일 1 - 강조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밝은 스타일 1 - 강조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83" autoAdjust="0"/>
    <p:restoredTop sz="94625" autoAdjust="0"/>
  </p:normalViewPr>
  <p:slideViewPr>
    <p:cSldViewPr>
      <p:cViewPr varScale="1">
        <p:scale>
          <a:sx n="89" d="100"/>
          <a:sy n="89" d="100"/>
        </p:scale>
        <p:origin x="874" y="67"/>
      </p:cViewPr>
      <p:guideLst>
        <p:guide orient="horz" pos="3264"/>
        <p:guide orient="horz" pos="3552"/>
        <p:guide pos="31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126" d="100"/>
          <a:sy n="126" d="100"/>
        </p:scale>
        <p:origin x="-3060" y="-96"/>
      </p:cViewPr>
      <p:guideLst>
        <p:guide orient="horz" pos="3130"/>
        <p:guide pos="214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9575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latinLnBrk="1" hangingPunct="1">
              <a:defRPr kumimoji="1"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6038" y="0"/>
            <a:ext cx="2949575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latinLnBrk="1" hangingPunct="1">
              <a:defRPr kumimoji="1"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42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714375" y="746125"/>
            <a:ext cx="5380038" cy="37258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34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1038" y="4721225"/>
            <a:ext cx="5445125" cy="4471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1434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40863"/>
            <a:ext cx="2949575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latinLnBrk="1" hangingPunct="1">
              <a:defRPr kumimoji="1"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434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6038" y="9440863"/>
            <a:ext cx="2949575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latinLnBrk="1" hangingPunct="1">
              <a:defRPr kumimoji="1"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5EDF3AE0-73CB-4822-8F3C-218737565B8C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29821267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9217614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10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1321389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11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1773815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12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6461348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13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1594405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14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0122350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15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2389207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16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9333561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17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14316029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18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8321952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19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9821360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51584673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20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9014081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21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13714008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22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13060154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23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98138524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24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2042742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25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57460145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26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83153300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27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71174657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28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75630969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29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898623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04579464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30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52117464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31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00031390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32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102364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33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35117625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34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07193684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35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0666107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36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01010752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37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16843297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38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89443675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39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0260417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4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8591602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40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7120871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41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54771426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42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89404210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43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22344692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44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68202973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45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54728773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46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95508544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47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73496082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48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1959983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49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167539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5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68157700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50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54655639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51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76561668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52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27276774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53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88595587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54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44484146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55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01703751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56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25275992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57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29973194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58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1788337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59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9338818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6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21176535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60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42214415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61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918171558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62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62032826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63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03840152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64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789598543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65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99783936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66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425627094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67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675741866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68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987239758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69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1772711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7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751449845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70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98224020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71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455168309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72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981807410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73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946067380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74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468245723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75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786633146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76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76066439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77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139425672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78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935297907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79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8761138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8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790755743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80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8646463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9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5614919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1.xml"/><Relationship Id="rId6" Type="http://schemas.microsoft.com/office/2007/relationships/hdphoto" Target="../media/hdphoto2.wdp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챕터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362200"/>
            <a:ext cx="8686800" cy="990600"/>
          </a:xfrm>
        </p:spPr>
        <p:txBody>
          <a:bodyPr vert="horz" lIns="91440" tIns="45720" rIns="91440" bIns="45720" rtlCol="0" anchor="t">
            <a:normAutofit fontScale="97500"/>
          </a:bodyPr>
          <a:lstStyle>
            <a:lvl1pPr>
              <a:defRPr kumimoji="0" lang="ko-KR" altLang="en-US" sz="4400" b="1" i="0" u="none" strike="noStrike" cap="none" spc="0" normalizeH="0" baseline="0" dirty="0">
                <a:ln w="18415" cmpd="sng">
                  <a:noFill/>
                  <a:prstDash val="solid"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+mn-ea"/>
                <a:ea typeface="+mn-ea"/>
                <a:cs typeface="Arial" charset="0"/>
              </a:defRPr>
            </a:lvl1pPr>
          </a:lstStyle>
          <a:p>
            <a:pPr marL="0" marR="0" lvl="0" indent="0" fontAlgn="auto">
              <a:lnSpc>
                <a:spcPct val="100000"/>
              </a:lnSpc>
              <a:spcAft>
                <a:spcPts val="0"/>
              </a:spcAft>
              <a:buClrTx/>
              <a:buSzTx/>
              <a:buFontTx/>
              <a:tabLst/>
            </a:pP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62000" y="4114800"/>
            <a:ext cx="3886200" cy="369332"/>
          </a:xfr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ko-KR" altLang="en-US" sz="1800" b="1" smtClean="0">
                <a:latin typeface="+mj-ea"/>
                <a:ea typeface="+mj-ea"/>
              </a:defRPr>
            </a:lvl1pPr>
            <a:lvl2pPr>
              <a:defRPr lang="ko-KR" altLang="en-US" smtClean="0">
                <a:latin typeface="Arial" charset="0"/>
                <a:ea typeface="굴림" pitchFamily="50" charset="-127"/>
              </a:defRPr>
            </a:lvl2pPr>
            <a:lvl3pPr>
              <a:defRPr lang="ko-KR" altLang="en-US" smtClean="0">
                <a:latin typeface="Arial" charset="0"/>
                <a:ea typeface="굴림" pitchFamily="50" charset="-127"/>
              </a:defRPr>
            </a:lvl3pPr>
            <a:lvl4pPr>
              <a:defRPr lang="ko-KR" altLang="en-US" smtClean="0">
                <a:latin typeface="Arial" charset="0"/>
                <a:ea typeface="굴림" pitchFamily="50" charset="-127"/>
              </a:defRPr>
            </a:lvl4pPr>
            <a:lvl5pPr>
              <a:defRPr lang="ko-KR" altLang="en-US">
                <a:latin typeface="Arial" charset="0"/>
                <a:ea typeface="굴림" pitchFamily="50" charset="-127"/>
              </a:defRPr>
            </a:lvl5pPr>
          </a:lstStyle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dirty="0"/>
              <a:t>마스터 텍스트 스타일을 편집합니다</a:t>
            </a:r>
          </a:p>
        </p:txBody>
      </p:sp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2700" y="0"/>
            <a:ext cx="9906000" cy="1728788"/>
          </a:xfrm>
          <a:prstGeom prst="rect">
            <a:avLst/>
          </a:prstGeom>
          <a:effectLst>
            <a:outerShdw blurRad="88900" dist="25400" dir="5400000" algn="t" rotWithShape="0">
              <a:schemeClr val="tx1">
                <a:alpha val="40000"/>
              </a:schemeClr>
            </a:outerShdw>
          </a:effectLst>
        </p:spPr>
      </p:pic>
      <p:graphicFrame>
        <p:nvGraphicFramePr>
          <p:cNvPr id="3" name="개체 2"/>
          <p:cNvGraphicFramePr>
            <a:graphicFrameLocks noChangeAspect="1"/>
          </p:cNvGraphicFramePr>
          <p:nvPr userDrawn="1">
            <p:extLst>
              <p:ext uri="{D42A27DB-BD31-4B8C-83A1-F6EECF244321}">
                <p14:modId xmlns:p14="http://schemas.microsoft.com/office/powerpoint/2010/main" val="2009827745"/>
              </p:ext>
            </p:extLst>
          </p:nvPr>
        </p:nvGraphicFramePr>
        <p:xfrm>
          <a:off x="7772400" y="4572000"/>
          <a:ext cx="1506600" cy="203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3" imgW="5092063" imgH="6869841" progId="Photoshop.Image.13">
                  <p:embed/>
                </p:oleObj>
              </mc:Choice>
              <mc:Fallback>
                <p:oleObj name="Image" r:id="rId3" imgW="5092063" imgH="6869841" progId="Photoshop.Image.13">
                  <p:embed/>
                  <p:pic>
                    <p:nvPicPr>
                      <p:cNvPr id="0" name="개체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72400" y="4572000"/>
                        <a:ext cx="1506600" cy="2032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 userDrawn="1"/>
        </p:nvSpPr>
        <p:spPr>
          <a:xfrm>
            <a:off x="6828140" y="1066800"/>
            <a:ext cx="1249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9th edition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92941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학습목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04800" y="1371600"/>
            <a:ext cx="9220200" cy="5105400"/>
          </a:xfrm>
          <a:prstGeom prst="rect">
            <a:avLst/>
          </a:prstGeom>
          <a:ln w="19050">
            <a:noFill/>
          </a:ln>
        </p:spPr>
        <p:txBody>
          <a:bodyPr/>
          <a:lstStyle>
            <a:lvl1pPr>
              <a:lnSpc>
                <a:spcPct val="150000"/>
              </a:lnSpc>
              <a:buFont typeface="Wingdings" pitchFamily="2" charset="2"/>
              <a:buChar char="l"/>
              <a:defRPr sz="2000" b="1">
                <a:solidFill>
                  <a:schemeClr val="accent6">
                    <a:lumMod val="50000"/>
                  </a:schemeClr>
                </a:solidFill>
              </a:defRPr>
            </a:lvl1pPr>
            <a:lvl2pPr>
              <a:lnSpc>
                <a:spcPct val="150000"/>
              </a:lnSpc>
              <a:buFont typeface="맑은 고딕" pitchFamily="50" charset="-127"/>
              <a:buChar char="-"/>
              <a:defRPr sz="1600">
                <a:solidFill>
                  <a:schemeClr val="tx1"/>
                </a:solidFill>
              </a:defRPr>
            </a:lvl2pPr>
            <a:lvl3pPr>
              <a:lnSpc>
                <a:spcPct val="150000"/>
              </a:lnSpc>
              <a:buFontTx/>
              <a:buBlip>
                <a:blip r:embed="rId2"/>
              </a:buBlip>
              <a:defRPr sz="1200">
                <a:solidFill>
                  <a:schemeClr val="accent1">
                    <a:lumMod val="25000"/>
                  </a:schemeClr>
                </a:solidFill>
              </a:defRPr>
            </a:lvl3pPr>
            <a:lvl4pPr>
              <a:lnSpc>
                <a:spcPct val="150000"/>
              </a:lnSpc>
              <a:buFont typeface="Arial" pitchFamily="34" charset="0"/>
              <a:buChar char="•"/>
              <a:defRPr sz="1000">
                <a:solidFill>
                  <a:schemeClr val="accent1">
                    <a:lumMod val="25000"/>
                  </a:schemeClr>
                </a:solidFill>
              </a:defRPr>
            </a:lvl4pPr>
            <a:lvl5pPr>
              <a:lnSpc>
                <a:spcPct val="150000"/>
              </a:lnSpc>
              <a:defRPr sz="800">
                <a:solidFill>
                  <a:schemeClr val="accent1">
                    <a:lumMod val="25000"/>
                  </a:schemeClr>
                </a:solidFill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4" name="텍스트 개체 틀 2"/>
          <p:cNvSpPr>
            <a:spLocks noGrp="1"/>
          </p:cNvSpPr>
          <p:nvPr>
            <p:ph type="body" idx="14" hasCustomPrompt="1"/>
          </p:nvPr>
        </p:nvSpPr>
        <p:spPr>
          <a:xfrm>
            <a:off x="2288704" y="533400"/>
            <a:ext cx="7052400" cy="504056"/>
          </a:xfrm>
          <a:prstGeom prst="rect">
            <a:avLst/>
          </a:prstGeom>
        </p:spPr>
        <p:txBody>
          <a:bodyPr anchor="b"/>
          <a:lstStyle>
            <a:lvl1pPr marL="0" indent="0" algn="l">
              <a:buFont typeface="Wingdings" pitchFamily="2" charset="2"/>
              <a:buChar char="§"/>
              <a:defRPr sz="2400" b="1">
                <a:solidFill>
                  <a:schemeClr val="tx1"/>
                </a:solidFill>
                <a:effectLst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dirty="0"/>
              <a:t> 학습목표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5" name="직사각형 4"/>
          <p:cNvSpPr/>
          <p:nvPr userDrawn="1"/>
        </p:nvSpPr>
        <p:spPr>
          <a:xfrm>
            <a:off x="38100" y="1089954"/>
            <a:ext cx="9867900" cy="7770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9792" y="76200"/>
            <a:ext cx="699407" cy="943590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8839200" y="828344"/>
            <a:ext cx="79701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2">
                    <a:lumMod val="25000"/>
                  </a:schemeClr>
                </a:solidFill>
              </a:rPr>
              <a:t>9</a:t>
            </a:r>
            <a:r>
              <a:rPr lang="en-US" altLang="ko-KR" sz="1100" baseline="30000" dirty="0">
                <a:solidFill>
                  <a:schemeClr val="bg2">
                    <a:lumMod val="25000"/>
                  </a:schemeClr>
                </a:solidFill>
              </a:rPr>
              <a:t>th</a:t>
            </a:r>
            <a:r>
              <a:rPr lang="en-US" altLang="ko-KR" sz="1100" dirty="0">
                <a:solidFill>
                  <a:schemeClr val="bg2">
                    <a:lumMod val="25000"/>
                  </a:schemeClr>
                </a:solidFill>
              </a:rPr>
              <a:t> edition</a:t>
            </a:r>
            <a:endParaRPr lang="ko-KR" altLang="en-US" sz="1100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44488" y="1268760"/>
            <a:ext cx="9180512" cy="5208240"/>
          </a:xfrm>
          <a:prstGeom prst="rect">
            <a:avLst/>
          </a:prstGeom>
          <a:ln w="19050">
            <a:noFill/>
          </a:ln>
        </p:spPr>
        <p:txBody>
          <a:bodyPr/>
          <a:lstStyle>
            <a:lvl1pPr>
              <a:lnSpc>
                <a:spcPct val="130000"/>
              </a:lnSpc>
              <a:buFont typeface="Wingdings" pitchFamily="2" charset="2"/>
              <a:buChar char="l"/>
              <a:defRPr sz="2000" b="1">
                <a:solidFill>
                  <a:schemeClr val="accent6">
                    <a:lumMod val="50000"/>
                  </a:schemeClr>
                </a:solidFill>
              </a:defRPr>
            </a:lvl1pPr>
            <a:lvl2pPr>
              <a:lnSpc>
                <a:spcPct val="130000"/>
              </a:lnSpc>
              <a:buFont typeface="맑은 고딕" pitchFamily="50" charset="-127"/>
              <a:buChar char="-"/>
              <a:defRPr sz="1600">
                <a:solidFill>
                  <a:schemeClr val="tx1"/>
                </a:solidFill>
              </a:defRPr>
            </a:lvl2pPr>
            <a:lvl3pPr>
              <a:lnSpc>
                <a:spcPct val="130000"/>
              </a:lnSpc>
              <a:buFontTx/>
              <a:buBlip>
                <a:blip r:embed="rId2"/>
              </a:buBlip>
              <a:defRPr sz="1200">
                <a:solidFill>
                  <a:schemeClr val="accent1">
                    <a:lumMod val="25000"/>
                  </a:schemeClr>
                </a:solidFill>
              </a:defRPr>
            </a:lvl3pPr>
            <a:lvl4pPr>
              <a:lnSpc>
                <a:spcPct val="130000"/>
              </a:lnSpc>
              <a:buFont typeface="Arial" pitchFamily="34" charset="0"/>
              <a:buChar char="•"/>
              <a:defRPr sz="1000">
                <a:solidFill>
                  <a:schemeClr val="accent1">
                    <a:lumMod val="25000"/>
                  </a:schemeClr>
                </a:solidFill>
              </a:defRPr>
            </a:lvl4pPr>
            <a:lvl5pPr>
              <a:lnSpc>
                <a:spcPct val="130000"/>
              </a:lnSpc>
              <a:defRPr sz="800">
                <a:solidFill>
                  <a:schemeClr val="accent1">
                    <a:lumMod val="25000"/>
                  </a:schemeClr>
                </a:solidFill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4" name="텍스트 개체 틀 2"/>
          <p:cNvSpPr>
            <a:spLocks noGrp="1"/>
          </p:cNvSpPr>
          <p:nvPr>
            <p:ph type="body" idx="14" hasCustomPrompt="1"/>
          </p:nvPr>
        </p:nvSpPr>
        <p:spPr>
          <a:xfrm>
            <a:off x="2360712" y="620688"/>
            <a:ext cx="7052400" cy="4164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>
              <a:defRPr lang="ko-KR" altLang="en-US" sz="2400" b="1" dirty="0" smtClean="0">
                <a:effectLst/>
              </a:defRPr>
            </a:lvl1pPr>
          </a:lstStyle>
          <a:p>
            <a:pPr marL="0" lvl="0" indent="0">
              <a:buFont typeface="Wingdings" pitchFamily="2" charset="2"/>
              <a:buChar char="§"/>
            </a:pPr>
            <a:r>
              <a:rPr lang="ko-KR" altLang="en-US" dirty="0"/>
              <a:t> 목차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FD73FAA-EDF4-477B-8EE5-59031FF4DC00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5" name="직사각형 4"/>
          <p:cNvSpPr/>
          <p:nvPr userDrawn="1"/>
        </p:nvSpPr>
        <p:spPr>
          <a:xfrm>
            <a:off x="38100" y="1089954"/>
            <a:ext cx="9867900" cy="7770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 userDrawn="1"/>
        </p:nvSpPr>
        <p:spPr>
          <a:xfrm>
            <a:off x="8839200" y="830680"/>
            <a:ext cx="79701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2">
                    <a:lumMod val="25000"/>
                  </a:schemeClr>
                </a:solidFill>
              </a:rPr>
              <a:t>9</a:t>
            </a:r>
            <a:r>
              <a:rPr lang="en-US" altLang="ko-KR" sz="1100" baseline="30000" dirty="0">
                <a:solidFill>
                  <a:schemeClr val="bg2">
                    <a:lumMod val="25000"/>
                  </a:schemeClr>
                </a:solidFill>
              </a:rPr>
              <a:t>th</a:t>
            </a:r>
            <a:r>
              <a:rPr lang="en-US" altLang="ko-KR" sz="1100" dirty="0">
                <a:solidFill>
                  <a:schemeClr val="bg2">
                    <a:lumMod val="25000"/>
                  </a:schemeClr>
                </a:solidFill>
              </a:rPr>
              <a:t> edition</a:t>
            </a:r>
            <a:endParaRPr lang="ko-KR" altLang="en-US" sz="1100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04800" y="1371600"/>
            <a:ext cx="9220200" cy="5105400"/>
          </a:xfrm>
          <a:prstGeom prst="rect">
            <a:avLst/>
          </a:prstGeom>
          <a:ln w="19050">
            <a:noFill/>
          </a:ln>
        </p:spPr>
        <p:txBody>
          <a:bodyPr/>
          <a:lstStyle>
            <a:lvl1pPr>
              <a:lnSpc>
                <a:spcPct val="130000"/>
              </a:lnSpc>
              <a:buFont typeface="Wingdings" pitchFamily="2" charset="2"/>
              <a:buChar char="l"/>
              <a:defRPr sz="2000" b="1">
                <a:solidFill>
                  <a:schemeClr val="accent6">
                    <a:lumMod val="50000"/>
                  </a:schemeClr>
                </a:solidFill>
                <a:effectLst/>
              </a:defRPr>
            </a:lvl1pPr>
            <a:lvl2pPr>
              <a:lnSpc>
                <a:spcPct val="130000"/>
              </a:lnSpc>
              <a:buFont typeface="맑은 고딕" pitchFamily="50" charset="-127"/>
              <a:buChar char="-"/>
              <a:defRPr sz="1600">
                <a:solidFill>
                  <a:schemeClr val="tx1"/>
                </a:solidFill>
                <a:effectLst/>
              </a:defRPr>
            </a:lvl2pPr>
            <a:lvl3pPr>
              <a:lnSpc>
                <a:spcPct val="130000"/>
              </a:lnSpc>
              <a:buFontTx/>
              <a:buBlip>
                <a:blip r:embed="rId2"/>
              </a:buBlip>
              <a:defRPr sz="1200">
                <a:solidFill>
                  <a:schemeClr val="accent1">
                    <a:lumMod val="25000"/>
                  </a:schemeClr>
                </a:solidFill>
                <a:effectLst/>
              </a:defRPr>
            </a:lvl3pPr>
            <a:lvl4pPr>
              <a:lnSpc>
                <a:spcPct val="130000"/>
              </a:lnSpc>
              <a:buFont typeface="Arial" pitchFamily="34" charset="0"/>
              <a:buChar char="•"/>
              <a:defRPr sz="1000">
                <a:solidFill>
                  <a:schemeClr val="accent1">
                    <a:lumMod val="25000"/>
                  </a:schemeClr>
                </a:solidFill>
                <a:effectLst/>
              </a:defRPr>
            </a:lvl4pPr>
            <a:lvl5pPr>
              <a:lnSpc>
                <a:spcPct val="130000"/>
              </a:lnSpc>
              <a:defRPr sz="800">
                <a:solidFill>
                  <a:schemeClr val="accent1">
                    <a:lumMod val="25000"/>
                  </a:schemeClr>
                </a:solidFill>
                <a:effectLst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4" name="텍스트 개체 틀 2"/>
          <p:cNvSpPr>
            <a:spLocks noGrp="1"/>
          </p:cNvSpPr>
          <p:nvPr>
            <p:ph type="body" idx="14"/>
          </p:nvPr>
        </p:nvSpPr>
        <p:spPr>
          <a:xfrm>
            <a:off x="2360712" y="620688"/>
            <a:ext cx="7052400" cy="416440"/>
          </a:xfrm>
          <a:prstGeom prst="rect">
            <a:avLst/>
          </a:prstGeom>
        </p:spPr>
        <p:txBody>
          <a:bodyPr anchor="b"/>
          <a:lstStyle>
            <a:lvl1pPr marL="0" indent="0" algn="l">
              <a:buFont typeface="Wingdings" pitchFamily="2" charset="2"/>
              <a:buNone/>
              <a:defRPr sz="2400" b="1">
                <a:solidFill>
                  <a:schemeClr val="tx1"/>
                </a:solidFill>
                <a:effectLst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dirty="0"/>
              <a:t>마스터 텍스트 스타일을 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60712" y="332656"/>
            <a:ext cx="6126136" cy="304800"/>
          </a:xfrm>
          <a:prstGeom prst="rect">
            <a:avLst/>
          </a:prstGeom>
        </p:spPr>
        <p:txBody>
          <a:bodyPr/>
          <a:lstStyle>
            <a:lvl1pPr algn="l">
              <a:defRPr sz="1600" b="1">
                <a:solidFill>
                  <a:srgbClr val="C00000"/>
                </a:solidFill>
                <a:effectLst/>
                <a:latin typeface="Arial Black" pitchFamily="34" charset="0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FD73FAA-EDF4-477B-8EE5-59031FF4DC00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6" name="직사각형 5"/>
          <p:cNvSpPr/>
          <p:nvPr userDrawn="1"/>
        </p:nvSpPr>
        <p:spPr>
          <a:xfrm>
            <a:off x="-3448" y="11081"/>
            <a:ext cx="9909448" cy="2704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48716" y="281538"/>
            <a:ext cx="502770" cy="6783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 userDrawn="1"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4056" y="1005808"/>
            <a:ext cx="792088" cy="199333"/>
          </a:xfrm>
          <a:prstGeom prst="rect">
            <a:avLst/>
          </a:prstGeom>
        </p:spPr>
      </p:pic>
      <p:sp>
        <p:nvSpPr>
          <p:cNvPr id="10" name="직사각형 9"/>
          <p:cNvSpPr/>
          <p:nvPr userDrawn="1"/>
        </p:nvSpPr>
        <p:spPr>
          <a:xfrm>
            <a:off x="38100" y="1256795"/>
            <a:ext cx="9867900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/>
          <p:cNvSpPr txBox="1"/>
          <p:nvPr userDrawn="1"/>
        </p:nvSpPr>
        <p:spPr>
          <a:xfrm>
            <a:off x="8839200" y="996948"/>
            <a:ext cx="79701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2">
                    <a:lumMod val="25000"/>
                  </a:schemeClr>
                </a:solidFill>
              </a:rPr>
              <a:t>9</a:t>
            </a:r>
            <a:r>
              <a:rPr lang="en-US" altLang="ko-KR" sz="1100" baseline="30000" dirty="0">
                <a:solidFill>
                  <a:schemeClr val="bg2">
                    <a:lumMod val="25000"/>
                  </a:schemeClr>
                </a:solidFill>
              </a:rPr>
              <a:t>th</a:t>
            </a:r>
            <a:r>
              <a:rPr lang="en-US" altLang="ko-KR" sz="1100" dirty="0">
                <a:solidFill>
                  <a:schemeClr val="bg2">
                    <a:lumMod val="25000"/>
                  </a:schemeClr>
                </a:solidFill>
              </a:rPr>
              <a:t> edition</a:t>
            </a:r>
            <a:endParaRPr lang="ko-KR" altLang="en-US" sz="1100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2360712" y="274638"/>
            <a:ext cx="7049988" cy="8501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268760"/>
            <a:ext cx="8915400" cy="48574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95300" y="6356350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B5482F-3EC1-4E1D-9CCE-1AC6A3808CAB}" type="datetimeFigureOut">
              <a:rPr lang="ko-KR" altLang="en-US" smtClean="0"/>
              <a:pPr/>
              <a:t>2024-10-28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384550" y="6356350"/>
            <a:ext cx="313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099300" y="6553200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B2BF0604-FE16-4B66-9629-C3E20BBBDACF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73" r:id="rId1"/>
    <p:sldLayoutId id="2147484070" r:id="rId2"/>
    <p:sldLayoutId id="2147484071" r:id="rId3"/>
    <p:sldLayoutId id="2147484072" r:id="rId4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8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5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420013" y="1862336"/>
            <a:ext cx="8686800" cy="990600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lang="en-US" altLang="ko-KR" sz="4000" dirty="0"/>
              <a:t>3</a:t>
            </a:r>
            <a:r>
              <a:rPr lang="ko-KR" altLang="en-US" sz="4000" dirty="0"/>
              <a:t>장</a:t>
            </a:r>
            <a:r>
              <a:rPr lang="en-US" altLang="ko-KR" sz="4000" dirty="0"/>
              <a:t> </a:t>
            </a:r>
            <a:r>
              <a:rPr lang="ko-KR" altLang="en-US" sz="4000" dirty="0"/>
              <a:t>변수</a:t>
            </a:r>
            <a:r>
              <a:rPr lang="en-US" altLang="ko-KR" sz="4000" dirty="0"/>
              <a:t>, </a:t>
            </a:r>
            <a:r>
              <a:rPr lang="ko-KR" altLang="en-US" sz="4000" dirty="0" err="1"/>
              <a:t>자료형</a:t>
            </a:r>
            <a:r>
              <a:rPr lang="en-US" altLang="ko-KR" sz="4000" dirty="0"/>
              <a:t>, </a:t>
            </a:r>
            <a:r>
              <a:rPr lang="ko-KR" altLang="en-US" sz="4000" dirty="0"/>
              <a:t>연산자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294967295"/>
          </p:nvPr>
        </p:nvSpPr>
        <p:spPr>
          <a:xfrm>
            <a:off x="7099300" y="6356350"/>
            <a:ext cx="2311400" cy="365125"/>
          </a:xfrm>
        </p:spPr>
        <p:txBody>
          <a:bodyPr/>
          <a:lstStyle/>
          <a:p>
            <a:pPr>
              <a:defRPr/>
            </a:pPr>
            <a:fld id="{04D22018-F3CF-4E57-8E2F-22E5860DED70}" type="slidenum">
              <a:rPr lang="en-US" altLang="ko-KR"/>
              <a:pPr>
                <a:defRPr/>
              </a:pPr>
              <a:t>1</a:t>
            </a:fld>
            <a:endParaRPr lang="en-US" altLang="ko-KR" dirty="0"/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632520" y="1988840"/>
            <a:ext cx="8712968" cy="86409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400" b="0" i="0" u="none" strike="noStrike" kern="1200" cap="none" spc="0" normalizeH="0" baseline="0" noProof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uLnTx/>
              <a:uFillTx/>
              <a:latin typeface="+mn-ea"/>
              <a:ea typeface="+mn-ea"/>
              <a:cs typeface="Arial" charset="0"/>
            </a:endParaRPr>
          </a:p>
        </p:txBody>
      </p:sp>
      <p:sp>
        <p:nvSpPr>
          <p:cNvPr id="11" name="슬라이드 번호 개체 틀 2"/>
          <p:cNvSpPr txBox="1">
            <a:spLocks/>
          </p:cNvSpPr>
          <p:nvPr/>
        </p:nvSpPr>
        <p:spPr>
          <a:xfrm>
            <a:off x="7327900" y="6629400"/>
            <a:ext cx="25781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4D22018-F3CF-4E57-8E2F-22E5860DED70}" type="slidenum">
              <a:rPr kumimoji="0" lang="en-US" altLang="ko-KR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charset="0"/>
              <a:ea typeface="굴림" pitchFamily="50" charset="-127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66800" y="3886200"/>
            <a:ext cx="3214341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+mj-ea"/>
                <a:ea typeface="+mj-ea"/>
              </a:rPr>
              <a:t>Section 1 </a:t>
            </a:r>
            <a:r>
              <a:rPr lang="ko-KR" altLang="en-US" b="1" dirty="0" err="1">
                <a:latin typeface="+mj-ea"/>
                <a:ea typeface="+mj-ea"/>
              </a:rPr>
              <a:t>식별자와</a:t>
            </a:r>
            <a:r>
              <a:rPr lang="ko-KR" altLang="en-US" b="1" dirty="0">
                <a:latin typeface="+mj-ea"/>
                <a:ea typeface="+mj-ea"/>
              </a:rPr>
              <a:t> </a:t>
            </a:r>
            <a:r>
              <a:rPr lang="ko-KR" altLang="en-US" b="1" dirty="0" err="1">
                <a:latin typeface="+mj-ea"/>
                <a:ea typeface="+mj-ea"/>
              </a:rPr>
              <a:t>예약어</a:t>
            </a:r>
            <a:endParaRPr lang="ko-KR" altLang="en-US" b="1" dirty="0">
              <a:latin typeface="+mj-ea"/>
              <a:ea typeface="+mj-ea"/>
            </a:endParaRPr>
          </a:p>
          <a:p>
            <a:r>
              <a:rPr lang="en-US" altLang="ko-KR" b="1" dirty="0">
                <a:latin typeface="+mj-ea"/>
                <a:ea typeface="+mj-ea"/>
              </a:rPr>
              <a:t>Section 2 </a:t>
            </a:r>
            <a:r>
              <a:rPr lang="ko-KR" altLang="en-US" b="1" dirty="0">
                <a:latin typeface="+mj-ea"/>
                <a:ea typeface="+mj-ea"/>
              </a:rPr>
              <a:t>변수</a:t>
            </a:r>
          </a:p>
          <a:p>
            <a:r>
              <a:rPr lang="en-US" altLang="ko-KR" b="1" dirty="0">
                <a:latin typeface="+mj-ea"/>
                <a:ea typeface="+mj-ea"/>
              </a:rPr>
              <a:t>Section 3 </a:t>
            </a:r>
            <a:r>
              <a:rPr lang="ko-KR" altLang="en-US" b="1" dirty="0" err="1">
                <a:latin typeface="+mj-ea"/>
                <a:ea typeface="+mj-ea"/>
              </a:rPr>
              <a:t>자료형</a:t>
            </a:r>
            <a:endParaRPr lang="ko-KR" altLang="en-US" b="1" dirty="0">
              <a:latin typeface="+mj-ea"/>
              <a:ea typeface="+mj-ea"/>
            </a:endParaRPr>
          </a:p>
          <a:p>
            <a:r>
              <a:rPr lang="en-US" altLang="ko-KR" b="1" dirty="0">
                <a:latin typeface="+mj-ea"/>
                <a:ea typeface="+mj-ea"/>
              </a:rPr>
              <a:t>Section 4 </a:t>
            </a:r>
            <a:r>
              <a:rPr lang="ko-KR" altLang="en-US" b="1" dirty="0">
                <a:latin typeface="+mj-ea"/>
                <a:ea typeface="+mj-ea"/>
              </a:rPr>
              <a:t>연산과 형 변환</a:t>
            </a:r>
          </a:p>
          <a:p>
            <a:r>
              <a:rPr lang="en-US" altLang="ko-KR" b="1" dirty="0">
                <a:latin typeface="+mj-ea"/>
                <a:ea typeface="+mj-ea"/>
              </a:rPr>
              <a:t>Section 5 </a:t>
            </a:r>
            <a:r>
              <a:rPr lang="ko-KR" altLang="en-US" b="1" dirty="0">
                <a:latin typeface="+mj-ea"/>
                <a:ea typeface="+mj-ea"/>
              </a:rPr>
              <a:t>연산자와 수식</a:t>
            </a:r>
          </a:p>
          <a:p>
            <a:r>
              <a:rPr lang="en-US" altLang="ko-KR" b="1" dirty="0">
                <a:latin typeface="+mj-ea"/>
                <a:ea typeface="+mj-ea"/>
              </a:rPr>
              <a:t>Section 6 </a:t>
            </a:r>
            <a:r>
              <a:rPr lang="ko-KR" altLang="en-US" b="1" dirty="0">
                <a:latin typeface="+mj-ea"/>
                <a:ea typeface="+mj-ea"/>
              </a:rPr>
              <a:t>연산자의 우선순위</a:t>
            </a:r>
          </a:p>
          <a:p>
            <a:r>
              <a:rPr lang="en-US" altLang="ko-KR" b="1" dirty="0">
                <a:latin typeface="+mj-ea"/>
                <a:ea typeface="+mj-ea"/>
              </a:rPr>
              <a:t>Section 7 </a:t>
            </a:r>
            <a:r>
              <a:rPr lang="ko-KR" altLang="en-US" b="1" dirty="0">
                <a:latin typeface="+mj-ea"/>
                <a:ea typeface="+mj-ea"/>
              </a:rPr>
              <a:t>문자열 </a:t>
            </a:r>
            <a:r>
              <a:rPr lang="en-US" altLang="ko-KR" b="1" dirty="0">
                <a:latin typeface="+mj-ea"/>
                <a:ea typeface="+mj-ea"/>
              </a:rPr>
              <a:t>String</a:t>
            </a:r>
          </a:p>
        </p:txBody>
      </p:sp>
    </p:spTree>
    <p:extLst>
      <p:ext uri="{BB962C8B-B14F-4D97-AF65-F5344CB8AC3E}">
        <p14:creationId xmlns:p14="http://schemas.microsoft.com/office/powerpoint/2010/main" val="1097370933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9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25000"/>
              </a:lnSpc>
            </a:pPr>
            <a:r>
              <a:rPr lang="ko-KR" altLang="en-US" dirty="0"/>
              <a:t>메모리에 저장된 변수의 값 변화</a:t>
            </a:r>
            <a:endParaRPr lang="en-US" altLang="ko-KR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10</a:t>
            </a:fld>
            <a:endParaRPr lang="en-US" altLang="ko-KR"/>
          </a:p>
        </p:txBody>
      </p:sp>
      <p:sp>
        <p:nvSpPr>
          <p:cNvPr id="7" name="직사각형 6"/>
          <p:cNvSpPr/>
          <p:nvPr/>
        </p:nvSpPr>
        <p:spPr>
          <a:xfrm>
            <a:off x="8668512" y="6175248"/>
            <a:ext cx="10182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52 page</a:t>
            </a:r>
            <a:endParaRPr lang="ko-KR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68624" y="1844823"/>
            <a:ext cx="4896544" cy="42576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텍스트 개체 틀 8"/>
          <p:cNvSpPr>
            <a:spLocks noGrp="1"/>
          </p:cNvSpPr>
          <p:nvPr>
            <p:ph type="body" idx="14"/>
          </p:nvPr>
        </p:nvSpPr>
        <p:spPr>
          <a:xfrm>
            <a:off x="2360712" y="620688"/>
            <a:ext cx="7052400" cy="416440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/>
              <a:t>2-2 </a:t>
            </a:r>
            <a:r>
              <a:rPr lang="ko-KR" altLang="en-US" dirty="0"/>
              <a:t>변수의 선언과 사용</a:t>
            </a:r>
          </a:p>
        </p:txBody>
      </p:sp>
      <p:sp>
        <p:nvSpPr>
          <p:cNvPr id="14" name="제목 5"/>
          <p:cNvSpPr>
            <a:spLocks noGrp="1"/>
          </p:cNvSpPr>
          <p:nvPr>
            <p:ph type="title"/>
          </p:nvPr>
        </p:nvSpPr>
        <p:spPr>
          <a:xfrm>
            <a:off x="2360712" y="332656"/>
            <a:ext cx="6126136" cy="304800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2 </a:t>
            </a:r>
            <a:r>
              <a:rPr lang="ko-KR" altLang="en-US" dirty="0"/>
              <a:t>변수</a:t>
            </a:r>
          </a:p>
        </p:txBody>
      </p:sp>
    </p:spTree>
    <p:extLst>
      <p:ext uri="{BB962C8B-B14F-4D97-AF65-F5344CB8AC3E}">
        <p14:creationId xmlns:p14="http://schemas.microsoft.com/office/powerpoint/2010/main" val="128560540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9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25000"/>
              </a:lnSpc>
            </a:pPr>
            <a:r>
              <a:rPr lang="ko-KR" altLang="en-US" dirty="0" err="1"/>
              <a:t>자료형</a:t>
            </a:r>
            <a:r>
              <a:rPr lang="en-US" altLang="ko-KR" dirty="0"/>
              <a:t>(Data Type)</a:t>
            </a:r>
          </a:p>
          <a:p>
            <a:pPr lvl="1">
              <a:lnSpc>
                <a:spcPct val="125000"/>
              </a:lnSpc>
            </a:pPr>
            <a:r>
              <a:rPr lang="ko-KR" altLang="en-US" dirty="0"/>
              <a:t>변수가 가질 수 있는 값의 형태</a:t>
            </a:r>
            <a:endParaRPr lang="en-US" altLang="ko-KR" dirty="0"/>
          </a:p>
          <a:p>
            <a:pPr>
              <a:lnSpc>
                <a:spcPct val="125000"/>
              </a:lnSpc>
            </a:pPr>
            <a:r>
              <a:rPr lang="ko-KR" altLang="en-US" dirty="0"/>
              <a:t>일상 생활에서의 </a:t>
            </a:r>
            <a:r>
              <a:rPr lang="ko-KR" altLang="en-US" dirty="0" err="1"/>
              <a:t>자료형</a:t>
            </a:r>
            <a:r>
              <a:rPr lang="en-US" altLang="ko-KR" dirty="0"/>
              <a:t>? </a:t>
            </a:r>
            <a:r>
              <a:rPr lang="ko-KR" altLang="en-US" dirty="0"/>
              <a:t>그릇마다 담을 수 있는 자료</a:t>
            </a:r>
            <a:r>
              <a:rPr lang="en-US" altLang="ko-KR" dirty="0"/>
              <a:t>(</a:t>
            </a:r>
            <a:r>
              <a:rPr lang="ko-KR" altLang="en-US" dirty="0"/>
              <a:t>데이터</a:t>
            </a:r>
            <a:r>
              <a:rPr lang="en-US" altLang="ko-KR" dirty="0"/>
              <a:t>)</a:t>
            </a:r>
            <a:r>
              <a:rPr lang="ko-KR" altLang="en-US" dirty="0"/>
              <a:t>가 다르다</a:t>
            </a:r>
            <a:endParaRPr lang="en-US" altLang="ko-KR" dirty="0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3 </a:t>
            </a:r>
            <a:r>
              <a:rPr lang="ko-KR" altLang="en-US" dirty="0" err="1"/>
              <a:t>자료형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11</a:t>
            </a:fld>
            <a:endParaRPr lang="en-US" altLang="ko-KR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04728" y="2924944"/>
            <a:ext cx="3220021" cy="2869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945950172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72680" y="1988839"/>
            <a:ext cx="5112568" cy="43501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내용 개체 틀 9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25000"/>
              </a:lnSpc>
            </a:pPr>
            <a:r>
              <a:rPr lang="ko-KR" altLang="en-US" dirty="0"/>
              <a:t>자바의 </a:t>
            </a:r>
            <a:r>
              <a:rPr lang="ko-KR" altLang="en-US" dirty="0" err="1"/>
              <a:t>자료형은</a:t>
            </a:r>
            <a:r>
              <a:rPr lang="ko-KR" altLang="en-US" dirty="0"/>
              <a:t> 크게</a:t>
            </a:r>
            <a:endParaRPr lang="en-US" altLang="ko-KR" dirty="0"/>
          </a:p>
          <a:p>
            <a:pPr lvl="1">
              <a:lnSpc>
                <a:spcPct val="125000"/>
              </a:lnSpc>
            </a:pPr>
            <a:r>
              <a:rPr lang="ko-KR" altLang="en-US" dirty="0"/>
              <a:t>기본 </a:t>
            </a:r>
            <a:r>
              <a:rPr lang="ko-KR" altLang="en-US" dirty="0" err="1"/>
              <a:t>자료형</a:t>
            </a:r>
            <a:r>
              <a:rPr lang="ko-KR" altLang="en-US" dirty="0"/>
              <a:t> </a:t>
            </a:r>
            <a:r>
              <a:rPr lang="en-US" altLang="ko-KR" dirty="0"/>
              <a:t>8</a:t>
            </a:r>
            <a:r>
              <a:rPr lang="ko-KR" altLang="en-US" dirty="0"/>
              <a:t>가지와</a:t>
            </a:r>
            <a:endParaRPr lang="en-US" altLang="ko-KR" dirty="0"/>
          </a:p>
          <a:p>
            <a:pPr lvl="1">
              <a:lnSpc>
                <a:spcPct val="125000"/>
              </a:lnSpc>
            </a:pPr>
            <a:r>
              <a:rPr lang="ko-KR" altLang="en-US" dirty="0"/>
              <a:t>참조 </a:t>
            </a:r>
            <a:r>
              <a:rPr lang="ko-KR" altLang="en-US" dirty="0" err="1"/>
              <a:t>자료형</a:t>
            </a:r>
            <a:r>
              <a:rPr lang="ko-KR" altLang="en-US" dirty="0"/>
              <a:t> </a:t>
            </a:r>
            <a:r>
              <a:rPr lang="en-US" altLang="ko-KR" dirty="0"/>
              <a:t>4</a:t>
            </a:r>
            <a:r>
              <a:rPr lang="ko-KR" altLang="en-US" dirty="0"/>
              <a:t>가지로 구분된다</a:t>
            </a:r>
            <a:r>
              <a:rPr lang="en-US" altLang="ko-KR" dirty="0"/>
              <a:t>(7</a:t>
            </a:r>
            <a:r>
              <a:rPr lang="ko-KR" altLang="en-US" dirty="0"/>
              <a:t>장 이후 설명</a:t>
            </a:r>
            <a:r>
              <a:rPr lang="en-US" altLang="ko-KR" dirty="0"/>
              <a:t>)</a:t>
            </a:r>
          </a:p>
        </p:txBody>
      </p:sp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3-1 </a:t>
            </a:r>
            <a:r>
              <a:rPr lang="ko-KR" altLang="en-US" dirty="0"/>
              <a:t>기본 </a:t>
            </a:r>
            <a:r>
              <a:rPr lang="ko-KR" altLang="en-US" dirty="0" err="1"/>
              <a:t>자료형과</a:t>
            </a:r>
            <a:r>
              <a:rPr lang="ko-KR" altLang="en-US" dirty="0"/>
              <a:t> 참조 </a:t>
            </a:r>
            <a:r>
              <a:rPr lang="ko-KR" altLang="en-US" dirty="0" err="1"/>
              <a:t>자료형</a:t>
            </a:r>
            <a:endParaRPr lang="ko-KR" altLang="en-US" dirty="0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3</a:t>
            </a:r>
            <a:r>
              <a:rPr lang="ko-KR" altLang="en-US" dirty="0"/>
              <a:t> </a:t>
            </a:r>
            <a:r>
              <a:rPr lang="ko-KR" altLang="en-US" dirty="0" err="1"/>
              <a:t>자료형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12</a:t>
            </a:fld>
            <a:endParaRPr lang="en-US" altLang="ko-KR"/>
          </a:p>
        </p:txBody>
      </p:sp>
      <p:sp>
        <p:nvSpPr>
          <p:cNvPr id="7" name="직사각형 6"/>
          <p:cNvSpPr/>
          <p:nvPr/>
        </p:nvSpPr>
        <p:spPr>
          <a:xfrm>
            <a:off x="8668512" y="6175248"/>
            <a:ext cx="10182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53 page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9815077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9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25000"/>
              </a:lnSpc>
            </a:pPr>
            <a:r>
              <a:rPr lang="ko-KR" altLang="en-US" dirty="0"/>
              <a:t>기본 </a:t>
            </a:r>
            <a:r>
              <a:rPr lang="ko-KR" altLang="en-US" dirty="0" err="1"/>
              <a:t>자료형과</a:t>
            </a:r>
            <a:r>
              <a:rPr lang="ko-KR" altLang="en-US" dirty="0"/>
              <a:t> 참조 </a:t>
            </a:r>
            <a:r>
              <a:rPr lang="ko-KR" altLang="en-US" dirty="0" err="1"/>
              <a:t>자료형의</a:t>
            </a:r>
            <a:r>
              <a:rPr lang="ko-KR" altLang="en-US" dirty="0"/>
              <a:t> 차이</a:t>
            </a:r>
            <a:endParaRPr lang="en-US" altLang="ko-KR" dirty="0"/>
          </a:p>
          <a:p>
            <a:pPr lvl="1">
              <a:lnSpc>
                <a:spcPct val="125000"/>
              </a:lnSpc>
            </a:pPr>
            <a:r>
              <a:rPr lang="ko-KR" altLang="en-US" dirty="0"/>
              <a:t>기본 </a:t>
            </a:r>
            <a:r>
              <a:rPr lang="ko-KR" altLang="en-US" dirty="0" err="1"/>
              <a:t>자료형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값을 가진다</a:t>
            </a:r>
            <a:endParaRPr lang="en-US" altLang="ko-KR" dirty="0"/>
          </a:p>
          <a:p>
            <a:pPr lvl="1">
              <a:lnSpc>
                <a:spcPct val="125000"/>
              </a:lnSpc>
            </a:pPr>
            <a:r>
              <a:rPr lang="ko-KR" altLang="en-US" dirty="0"/>
              <a:t>참조 </a:t>
            </a:r>
            <a:r>
              <a:rPr lang="ko-KR" altLang="en-US" dirty="0" err="1"/>
              <a:t>자료형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참조</a:t>
            </a:r>
            <a:r>
              <a:rPr lang="en-US" altLang="ko-KR" dirty="0"/>
              <a:t>(</a:t>
            </a:r>
            <a:r>
              <a:rPr lang="ko-KR" altLang="en-US" dirty="0"/>
              <a:t>주소</a:t>
            </a:r>
            <a:r>
              <a:rPr lang="en-US" altLang="ko-KR" dirty="0"/>
              <a:t>)</a:t>
            </a:r>
            <a:r>
              <a:rPr lang="ko-KR" altLang="en-US" dirty="0"/>
              <a:t>를 가진다</a:t>
            </a:r>
            <a:endParaRPr lang="en-US" altLang="ko-KR" dirty="0"/>
          </a:p>
        </p:txBody>
      </p:sp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3-1 </a:t>
            </a:r>
            <a:r>
              <a:rPr lang="ko-KR" altLang="en-US" dirty="0"/>
              <a:t>기본 </a:t>
            </a:r>
            <a:r>
              <a:rPr lang="ko-KR" altLang="en-US" dirty="0" err="1"/>
              <a:t>자료형과</a:t>
            </a:r>
            <a:r>
              <a:rPr lang="ko-KR" altLang="en-US" dirty="0"/>
              <a:t> 참조 </a:t>
            </a:r>
            <a:r>
              <a:rPr lang="ko-KR" altLang="en-US" dirty="0" err="1"/>
              <a:t>자료형</a:t>
            </a:r>
            <a:endParaRPr lang="ko-KR" altLang="en-US" dirty="0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3</a:t>
            </a:r>
            <a:r>
              <a:rPr lang="ko-KR" altLang="en-US" dirty="0"/>
              <a:t> </a:t>
            </a:r>
            <a:r>
              <a:rPr lang="ko-KR" altLang="en-US" dirty="0" err="1"/>
              <a:t>자료형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13</a:t>
            </a:fld>
            <a:endParaRPr lang="en-US" altLang="ko-KR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587" y="3200400"/>
            <a:ext cx="9036467" cy="293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740974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9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25000"/>
              </a:lnSpc>
            </a:pPr>
            <a:r>
              <a:rPr lang="ko-KR" altLang="en-US" dirty="0"/>
              <a:t>자바의 정수형 </a:t>
            </a:r>
            <a:r>
              <a:rPr lang="en-US" altLang="ko-KR" dirty="0"/>
              <a:t>: 5</a:t>
            </a:r>
            <a:r>
              <a:rPr lang="ko-KR" altLang="en-US" dirty="0"/>
              <a:t>가지</a:t>
            </a:r>
            <a:r>
              <a:rPr lang="en-US" altLang="ko-KR" dirty="0"/>
              <a:t>(byte, short, </a:t>
            </a:r>
            <a:r>
              <a:rPr lang="en-US" altLang="ko-KR" dirty="0" err="1"/>
              <a:t>int</a:t>
            </a:r>
            <a:r>
              <a:rPr lang="en-US" altLang="ko-KR" dirty="0"/>
              <a:t>, long, char)</a:t>
            </a:r>
            <a:r>
              <a:rPr lang="ko-KR" altLang="en-US" dirty="0"/>
              <a:t> 제공</a:t>
            </a:r>
            <a:endParaRPr lang="en-US" altLang="ko-KR" dirty="0"/>
          </a:p>
        </p:txBody>
      </p:sp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3-2 </a:t>
            </a:r>
            <a:r>
              <a:rPr lang="ko-KR" altLang="en-US" dirty="0"/>
              <a:t>정수형</a:t>
            </a: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3</a:t>
            </a:r>
            <a:r>
              <a:rPr lang="ko-KR" altLang="en-US" dirty="0"/>
              <a:t> </a:t>
            </a:r>
            <a:r>
              <a:rPr lang="ko-KR" altLang="en-US" dirty="0" err="1"/>
              <a:t>자료형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14</a:t>
            </a:fld>
            <a:endParaRPr lang="en-US" altLang="ko-KR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92560" y="1916832"/>
            <a:ext cx="6982569" cy="379446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06419938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9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25000"/>
              </a:lnSpc>
            </a:pPr>
            <a:r>
              <a:rPr lang="ko-KR" altLang="en-US" dirty="0"/>
              <a:t>수치</a:t>
            </a:r>
            <a:r>
              <a:rPr lang="en-US" altLang="ko-KR" dirty="0"/>
              <a:t> </a:t>
            </a:r>
            <a:r>
              <a:rPr lang="ko-KR" altLang="en-US" dirty="0"/>
              <a:t>정수형 </a:t>
            </a:r>
            <a:r>
              <a:rPr lang="en-US" altLang="ko-KR" dirty="0"/>
              <a:t>: 4</a:t>
            </a:r>
            <a:r>
              <a:rPr lang="ko-KR" altLang="en-US" dirty="0"/>
              <a:t>가지</a:t>
            </a:r>
            <a:r>
              <a:rPr lang="en-US" altLang="ko-KR" dirty="0"/>
              <a:t>(byte, short, </a:t>
            </a:r>
            <a:r>
              <a:rPr lang="en-US" altLang="ko-KR" dirty="0" err="1"/>
              <a:t>int</a:t>
            </a:r>
            <a:r>
              <a:rPr lang="en-US" altLang="ko-KR" dirty="0"/>
              <a:t>, long)   </a:t>
            </a:r>
            <a:r>
              <a:rPr lang="ko-KR" altLang="en-US" dirty="0"/>
              <a:t>예제 </a:t>
            </a:r>
            <a:r>
              <a:rPr lang="en-US" altLang="ko-KR" dirty="0"/>
              <a:t>3.2</a:t>
            </a:r>
          </a:p>
          <a:p>
            <a:pPr lvl="1">
              <a:lnSpc>
                <a:spcPct val="125000"/>
              </a:lnSpc>
            </a:pPr>
            <a:r>
              <a:rPr lang="ko-KR" altLang="en-US" dirty="0"/>
              <a:t>자바에서 정수는 묵시적으로 </a:t>
            </a:r>
            <a:r>
              <a:rPr lang="en-US" altLang="ko-KR" dirty="0" err="1"/>
              <a:t>int</a:t>
            </a:r>
            <a:r>
              <a:rPr lang="ko-KR" altLang="en-US" dirty="0"/>
              <a:t>로 취급</a:t>
            </a:r>
            <a:endParaRPr lang="en-US" altLang="ko-KR" dirty="0"/>
          </a:p>
        </p:txBody>
      </p:sp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3-2 </a:t>
            </a:r>
            <a:r>
              <a:rPr lang="ko-KR" altLang="en-US" dirty="0"/>
              <a:t>정수형</a:t>
            </a: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3</a:t>
            </a:r>
            <a:r>
              <a:rPr lang="ko-KR" altLang="en-US" dirty="0"/>
              <a:t> </a:t>
            </a:r>
            <a:r>
              <a:rPr lang="ko-KR" altLang="en-US" dirty="0" err="1"/>
              <a:t>자료형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15</a:t>
            </a:fld>
            <a:endParaRPr lang="en-US" altLang="ko-KR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94644" y="2305078"/>
            <a:ext cx="5904656" cy="4263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457056" y="5589240"/>
            <a:ext cx="4179590" cy="11015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014193543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9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25000"/>
              </a:lnSpc>
            </a:pPr>
            <a:r>
              <a:rPr lang="ko-KR" altLang="en-US" dirty="0"/>
              <a:t>예제 </a:t>
            </a:r>
            <a:r>
              <a:rPr lang="en-US" altLang="ko-KR" dirty="0"/>
              <a:t>3.3 : </a:t>
            </a:r>
            <a:r>
              <a:rPr lang="ko-KR" altLang="en-US" dirty="0"/>
              <a:t>값의 범위를 벗어나면 오류 발생</a:t>
            </a:r>
            <a:endParaRPr lang="en-US" altLang="ko-KR" dirty="0"/>
          </a:p>
        </p:txBody>
      </p:sp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3-2 </a:t>
            </a:r>
            <a:r>
              <a:rPr lang="ko-KR" altLang="en-US" dirty="0"/>
              <a:t>정수형</a:t>
            </a: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3</a:t>
            </a:r>
            <a:r>
              <a:rPr lang="ko-KR" altLang="en-US" dirty="0"/>
              <a:t> </a:t>
            </a:r>
            <a:r>
              <a:rPr lang="ko-KR" altLang="en-US" dirty="0" err="1"/>
              <a:t>자료형</a:t>
            </a:r>
            <a:endParaRPr lang="ko-KR" alt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2520" y="1772816"/>
            <a:ext cx="6840760" cy="32437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308978" y="4221088"/>
            <a:ext cx="6404439" cy="20227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155191387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9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25000"/>
              </a:lnSpc>
            </a:pPr>
            <a:r>
              <a:rPr lang="ko-KR" altLang="en-US" dirty="0"/>
              <a:t>예제 </a:t>
            </a:r>
            <a:r>
              <a:rPr lang="en-US" altLang="ko-KR" dirty="0"/>
              <a:t>3.4 </a:t>
            </a:r>
            <a:r>
              <a:rPr lang="en-US" altLang="ko-KR" sz="1800" dirty="0"/>
              <a:t>: </a:t>
            </a:r>
            <a:r>
              <a:rPr lang="ko-KR" altLang="en-US" sz="1600" dirty="0"/>
              <a:t>값의 범위를 벗어난 값을 강제 형 변환 하면 배정이 가능하다</a:t>
            </a:r>
            <a:r>
              <a:rPr lang="en-US" altLang="ko-KR" sz="1600" dirty="0"/>
              <a:t>. </a:t>
            </a:r>
            <a:r>
              <a:rPr lang="ko-KR" altLang="en-US" sz="1600" dirty="0"/>
              <a:t>그러나 결과는</a:t>
            </a:r>
            <a:r>
              <a:rPr lang="en-US" altLang="ko-KR" sz="1600" dirty="0"/>
              <a:t>?</a:t>
            </a:r>
            <a:endParaRPr lang="en-US" altLang="ko-KR" sz="1800" dirty="0"/>
          </a:p>
        </p:txBody>
      </p:sp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3-2 </a:t>
            </a:r>
            <a:r>
              <a:rPr lang="ko-KR" altLang="en-US" dirty="0"/>
              <a:t>정수형</a:t>
            </a: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3</a:t>
            </a:r>
            <a:r>
              <a:rPr lang="ko-KR" altLang="en-US" dirty="0"/>
              <a:t> </a:t>
            </a:r>
            <a:r>
              <a:rPr lang="ko-KR" altLang="en-US" dirty="0" err="1"/>
              <a:t>자료형</a:t>
            </a:r>
            <a:endParaRPr lang="ko-KR" altLang="en-US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43000" y="1981200"/>
            <a:ext cx="6120680" cy="45658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738099813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9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25000"/>
              </a:lnSpc>
            </a:pPr>
            <a:r>
              <a:rPr lang="ko-KR" altLang="en-US" dirty="0"/>
              <a:t>예제 </a:t>
            </a:r>
            <a:r>
              <a:rPr lang="en-US" altLang="ko-KR" dirty="0"/>
              <a:t>3.4 </a:t>
            </a:r>
            <a:r>
              <a:rPr lang="en-US" altLang="ko-KR" sz="1800" dirty="0"/>
              <a:t>: </a:t>
            </a:r>
            <a:r>
              <a:rPr lang="ko-KR" altLang="en-US" sz="1600" dirty="0"/>
              <a:t>값의 범위를 벗어난 값을 강제 형 변환 하면 배정이 가능하다</a:t>
            </a:r>
            <a:r>
              <a:rPr lang="en-US" altLang="ko-KR" sz="1600" dirty="0"/>
              <a:t>. </a:t>
            </a:r>
            <a:r>
              <a:rPr lang="ko-KR" altLang="en-US" sz="1600" dirty="0"/>
              <a:t>그러나 결과는</a:t>
            </a:r>
            <a:r>
              <a:rPr lang="en-US" altLang="ko-KR" sz="1600" dirty="0"/>
              <a:t>?</a:t>
            </a:r>
          </a:p>
          <a:p>
            <a:pPr lvl="1">
              <a:lnSpc>
                <a:spcPct val="125000"/>
              </a:lnSpc>
            </a:pPr>
            <a:r>
              <a:rPr lang="ko-KR" altLang="en-US" sz="1400" dirty="0"/>
              <a:t>이유는</a:t>
            </a:r>
            <a:r>
              <a:rPr lang="en-US" altLang="ko-KR" sz="1400" dirty="0"/>
              <a:t>?</a:t>
            </a:r>
            <a:endParaRPr lang="en-US" altLang="ko-KR" dirty="0"/>
          </a:p>
        </p:txBody>
      </p:sp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3-2 </a:t>
            </a:r>
            <a:r>
              <a:rPr lang="ko-KR" altLang="en-US" dirty="0"/>
              <a:t>정수형</a:t>
            </a: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3</a:t>
            </a:r>
            <a:r>
              <a:rPr lang="ko-KR" altLang="en-US" dirty="0"/>
              <a:t> </a:t>
            </a:r>
            <a:r>
              <a:rPr lang="ko-KR" altLang="en-US" dirty="0" err="1"/>
              <a:t>자료형</a:t>
            </a:r>
            <a:endParaRPr lang="ko-KR" altLang="en-US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0512" y="2492896"/>
            <a:ext cx="8908420" cy="259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161954904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9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25000"/>
              </a:lnSpc>
            </a:pPr>
            <a:r>
              <a:rPr lang="ko-KR" altLang="en-US" dirty="0"/>
              <a:t>예제 </a:t>
            </a:r>
            <a:r>
              <a:rPr lang="en-US" altLang="ko-KR" dirty="0"/>
              <a:t>3.5 </a:t>
            </a:r>
            <a:r>
              <a:rPr lang="en-US" altLang="ko-KR" sz="1800" dirty="0"/>
              <a:t>: 8</a:t>
            </a:r>
            <a:r>
              <a:rPr lang="ko-KR" altLang="en-US" sz="1800" dirty="0"/>
              <a:t>진수와 </a:t>
            </a:r>
            <a:r>
              <a:rPr lang="en-US" altLang="ko-KR" sz="1800" dirty="0"/>
              <a:t>16</a:t>
            </a:r>
            <a:r>
              <a:rPr lang="ko-KR" altLang="en-US" sz="1800" dirty="0"/>
              <a:t>진수 사용 가능</a:t>
            </a:r>
            <a:r>
              <a:rPr lang="en-US" altLang="ko-KR" sz="1800" dirty="0"/>
              <a:t>. </a:t>
            </a:r>
            <a:r>
              <a:rPr lang="ko-KR" altLang="en-US" sz="1800" dirty="0"/>
              <a:t>정수 앞에 숫자 </a:t>
            </a:r>
            <a:r>
              <a:rPr lang="en-US" altLang="ko-KR" sz="1800" dirty="0"/>
              <a:t>0</a:t>
            </a:r>
            <a:r>
              <a:rPr lang="ko-KR" altLang="en-US" sz="1800" dirty="0"/>
              <a:t>과 </a:t>
            </a:r>
            <a:r>
              <a:rPr lang="en-US" altLang="ko-KR" sz="1800" dirty="0"/>
              <a:t>0x</a:t>
            </a:r>
            <a:r>
              <a:rPr lang="ko-KR" altLang="en-US" sz="1800" dirty="0"/>
              <a:t>를 사용하여 진법 표시</a:t>
            </a:r>
            <a:endParaRPr lang="en-US" altLang="ko-KR" sz="1800" dirty="0"/>
          </a:p>
          <a:p>
            <a:pPr lvl="1">
              <a:lnSpc>
                <a:spcPct val="125000"/>
              </a:lnSpc>
            </a:pPr>
            <a:endParaRPr lang="en-US" altLang="ko-KR" dirty="0"/>
          </a:p>
        </p:txBody>
      </p:sp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3-2 </a:t>
            </a:r>
            <a:r>
              <a:rPr lang="ko-KR" altLang="en-US" dirty="0"/>
              <a:t>정수형</a:t>
            </a: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3</a:t>
            </a:r>
            <a:r>
              <a:rPr lang="ko-KR" altLang="en-US" dirty="0"/>
              <a:t> </a:t>
            </a:r>
            <a:r>
              <a:rPr lang="ko-KR" altLang="en-US" dirty="0" err="1"/>
              <a:t>자료형</a:t>
            </a:r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718158"/>
            <a:ext cx="6547152" cy="5048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2209800"/>
            <a:ext cx="2925608" cy="2495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590800" y="1973070"/>
            <a:ext cx="1905000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LiteralTest.java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3691410673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텍스트 개체 틀 10"/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ko-KR" altLang="en-US" dirty="0"/>
              <a:t>학습목표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2</a:t>
            </a:fld>
            <a:endParaRPr lang="en-US" altLang="ko-KR"/>
          </a:p>
        </p:txBody>
      </p:sp>
      <p:sp>
        <p:nvSpPr>
          <p:cNvPr id="5" name="제목 4"/>
          <p:cNvSpPr>
            <a:spLocks noGrp="1"/>
          </p:cNvSpPr>
          <p:nvPr>
            <p:ph type="title" idx="4294967295"/>
          </p:nvPr>
        </p:nvSpPr>
        <p:spPr>
          <a:xfrm>
            <a:off x="0" y="36513"/>
            <a:ext cx="6126163" cy="304800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idx="1"/>
          </p:nvPr>
        </p:nvSpPr>
        <p:spPr>
          <a:xfrm>
            <a:off x="304800" y="1340768"/>
            <a:ext cx="9220200" cy="5136232"/>
          </a:xfrm>
        </p:spPr>
        <p:txBody>
          <a:bodyPr/>
          <a:lstStyle/>
          <a:p>
            <a:r>
              <a:rPr lang="ko-KR" altLang="en-US" dirty="0" err="1"/>
              <a:t>식별자와</a:t>
            </a:r>
            <a:r>
              <a:rPr lang="ko-KR" altLang="en-US" dirty="0"/>
              <a:t> </a:t>
            </a:r>
            <a:r>
              <a:rPr lang="ko-KR" altLang="en-US" dirty="0" err="1"/>
              <a:t>예약어를</a:t>
            </a:r>
            <a:r>
              <a:rPr lang="ko-KR" altLang="en-US" dirty="0"/>
              <a:t> 알아보고 사용 관례에 관해 학습합니다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변수의 의미와 </a:t>
            </a:r>
            <a:r>
              <a:rPr lang="ko-KR" altLang="en-US" dirty="0" err="1"/>
              <a:t>변수명을</a:t>
            </a:r>
            <a:r>
              <a:rPr lang="ko-KR" altLang="en-US" dirty="0"/>
              <a:t> 지정하는 방법에 관해 학습합니다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자료형의</a:t>
            </a:r>
            <a:r>
              <a:rPr lang="ko-KR" altLang="en-US" dirty="0"/>
              <a:t> 종류와 사용 방법을 알아봅니다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연산의 의미와 서로 다른 </a:t>
            </a:r>
            <a:r>
              <a:rPr lang="ko-KR" altLang="en-US" dirty="0" err="1"/>
              <a:t>자료형</a:t>
            </a:r>
            <a:r>
              <a:rPr lang="ko-KR" altLang="en-US" dirty="0"/>
              <a:t> 간의 형 변환에 관해 학습합니다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다양한 연산자들의 사용 방법에 관해 알아봅니다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수식에서 사용된 연산자의 우선순위에 관해 학습합니다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문자열과의 사용 방법에 관해 학습합니다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09252736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9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25000"/>
              </a:lnSpc>
            </a:pPr>
            <a:r>
              <a:rPr lang="ko-KR" altLang="en-US" dirty="0"/>
              <a:t>문자 정수형 </a:t>
            </a:r>
            <a:r>
              <a:rPr lang="en-US" altLang="ko-KR" dirty="0"/>
              <a:t>: </a:t>
            </a:r>
            <a:r>
              <a:rPr lang="ko-KR" altLang="en-US" dirty="0"/>
              <a:t>하나의 문자를 나타낼 수 있는 </a:t>
            </a:r>
            <a:r>
              <a:rPr lang="en-US" altLang="ko-KR" dirty="0"/>
              <a:t>char</a:t>
            </a:r>
            <a:r>
              <a:rPr lang="ko-KR" altLang="en-US" dirty="0"/>
              <a:t>형</a:t>
            </a:r>
            <a:endParaRPr lang="en-US" altLang="ko-KR" dirty="0"/>
          </a:p>
          <a:p>
            <a:pPr lvl="1">
              <a:lnSpc>
                <a:spcPct val="125000"/>
              </a:lnSpc>
            </a:pPr>
            <a:r>
              <a:rPr lang="ko-KR" altLang="en-US" sz="1400" dirty="0"/>
              <a:t>자바의 문자는 </a:t>
            </a:r>
            <a:r>
              <a:rPr lang="en-US" altLang="ko-KR" sz="1400" dirty="0"/>
              <a:t>16</a:t>
            </a:r>
            <a:r>
              <a:rPr lang="ko-KR" altLang="en-US" sz="1400" dirty="0"/>
              <a:t>비트 유니코드로 구성</a:t>
            </a:r>
            <a:endParaRPr lang="en-US" altLang="ko-KR" sz="1400" dirty="0"/>
          </a:p>
          <a:p>
            <a:pPr lvl="1">
              <a:lnSpc>
                <a:spcPct val="125000"/>
              </a:lnSpc>
            </a:pPr>
            <a:endParaRPr lang="en-US" altLang="ko-KR" dirty="0"/>
          </a:p>
        </p:txBody>
      </p:sp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3-2 </a:t>
            </a:r>
            <a:r>
              <a:rPr lang="ko-KR" altLang="en-US" dirty="0"/>
              <a:t>정수형</a:t>
            </a: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3</a:t>
            </a:r>
            <a:r>
              <a:rPr lang="ko-KR" altLang="en-US" dirty="0"/>
              <a:t> </a:t>
            </a:r>
            <a:r>
              <a:rPr lang="ko-KR" altLang="en-US" dirty="0" err="1"/>
              <a:t>자료형</a:t>
            </a:r>
            <a:endParaRPr lang="ko-KR" altLang="en-US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92560" y="2276872"/>
            <a:ext cx="7065786" cy="37684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536412117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9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25000"/>
              </a:lnSpc>
            </a:pPr>
            <a:r>
              <a:rPr lang="ko-KR" altLang="en-US" dirty="0"/>
              <a:t>하나의 문자를 나타내기 위해 하나의 따옴표</a:t>
            </a:r>
            <a:r>
              <a:rPr lang="en-US" altLang="ko-KR" dirty="0"/>
              <a:t>(‘ ‘)</a:t>
            </a:r>
            <a:r>
              <a:rPr lang="ko-KR" altLang="en-US" dirty="0"/>
              <a:t>를</a:t>
            </a:r>
            <a:r>
              <a:rPr lang="en-US" altLang="ko-KR" dirty="0"/>
              <a:t> </a:t>
            </a:r>
            <a:r>
              <a:rPr lang="ko-KR" altLang="en-US" dirty="0"/>
              <a:t>사용</a:t>
            </a:r>
            <a:endParaRPr lang="en-US" altLang="ko-KR" dirty="0"/>
          </a:p>
          <a:p>
            <a:pPr lvl="1">
              <a:lnSpc>
                <a:spcPct val="125000"/>
              </a:lnSpc>
            </a:pPr>
            <a:r>
              <a:rPr lang="ko-KR" altLang="en-US" dirty="0"/>
              <a:t>대문자 </a:t>
            </a:r>
            <a:r>
              <a:rPr lang="en-US" altLang="ko-KR" dirty="0"/>
              <a:t>‘A’</a:t>
            </a:r>
            <a:r>
              <a:rPr lang="ko-KR" altLang="en-US" dirty="0"/>
              <a:t>를 표시하는 방법 </a:t>
            </a:r>
            <a:r>
              <a:rPr lang="en-US" altLang="ko-KR" dirty="0"/>
              <a:t>: </a:t>
            </a:r>
            <a:r>
              <a:rPr lang="ko-KR" altLang="en-US" dirty="0"/>
              <a:t>문자</a:t>
            </a:r>
            <a:r>
              <a:rPr lang="en-US" altLang="ko-KR" dirty="0"/>
              <a:t>, 10</a:t>
            </a:r>
            <a:r>
              <a:rPr lang="ko-KR" altLang="en-US" dirty="0"/>
              <a:t>진수</a:t>
            </a:r>
            <a:r>
              <a:rPr lang="en-US" altLang="ko-KR" dirty="0"/>
              <a:t>, 8</a:t>
            </a:r>
            <a:r>
              <a:rPr lang="ko-KR" altLang="en-US" dirty="0"/>
              <a:t>진수</a:t>
            </a:r>
            <a:r>
              <a:rPr lang="en-US" altLang="ko-KR" dirty="0"/>
              <a:t>, 16</a:t>
            </a:r>
            <a:r>
              <a:rPr lang="ko-KR" altLang="en-US" dirty="0"/>
              <a:t>진수</a:t>
            </a:r>
            <a:r>
              <a:rPr lang="en-US" altLang="ko-KR" dirty="0"/>
              <a:t>, </a:t>
            </a:r>
            <a:r>
              <a:rPr lang="ko-KR" altLang="en-US" dirty="0"/>
              <a:t>유니코드로 표현 가능</a:t>
            </a:r>
            <a:endParaRPr lang="en-US" altLang="ko-KR" dirty="0"/>
          </a:p>
        </p:txBody>
      </p:sp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3-2 </a:t>
            </a:r>
            <a:r>
              <a:rPr lang="ko-KR" altLang="en-US" dirty="0"/>
              <a:t>정수형</a:t>
            </a: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3</a:t>
            </a:r>
            <a:r>
              <a:rPr lang="ko-KR" altLang="en-US" dirty="0"/>
              <a:t> </a:t>
            </a:r>
            <a:r>
              <a:rPr lang="ko-KR" altLang="en-US" dirty="0" err="1"/>
              <a:t>자료형</a:t>
            </a:r>
            <a:endParaRPr lang="ko-KR" altLang="en-US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68624" y="2564904"/>
            <a:ext cx="4938117" cy="196352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70898860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9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25000"/>
              </a:lnSpc>
            </a:pPr>
            <a:r>
              <a:rPr lang="ko-KR" altLang="en-US" dirty="0"/>
              <a:t>문자형 예제 </a:t>
            </a:r>
            <a:r>
              <a:rPr lang="en-US" altLang="ko-KR" dirty="0"/>
              <a:t>3.6</a:t>
            </a:r>
          </a:p>
        </p:txBody>
      </p:sp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3-2 </a:t>
            </a:r>
            <a:r>
              <a:rPr lang="ko-KR" altLang="en-US" dirty="0"/>
              <a:t>정수형</a:t>
            </a: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3</a:t>
            </a:r>
            <a:r>
              <a:rPr lang="ko-KR" altLang="en-US" dirty="0"/>
              <a:t> </a:t>
            </a:r>
            <a:r>
              <a:rPr lang="ko-KR" altLang="en-US" dirty="0" err="1"/>
              <a:t>자료형</a:t>
            </a:r>
            <a:endParaRPr lang="ko-KR" altLang="en-US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10100" y="1866539"/>
            <a:ext cx="5760640" cy="46104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820666" y="5805264"/>
            <a:ext cx="6085334" cy="927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12945900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9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25000"/>
              </a:lnSpc>
            </a:pPr>
            <a:r>
              <a:rPr lang="ko-KR" altLang="en-US" dirty="0"/>
              <a:t>특수 문자 표기 </a:t>
            </a:r>
            <a:r>
              <a:rPr lang="en-US" altLang="ko-KR" dirty="0"/>
              <a:t>: </a:t>
            </a:r>
            <a:r>
              <a:rPr lang="ko-KR" altLang="en-US" dirty="0" err="1"/>
              <a:t>역슬래시</a:t>
            </a:r>
            <a:r>
              <a:rPr lang="ko-KR" altLang="en-US" dirty="0"/>
              <a:t> 사용</a:t>
            </a:r>
            <a:endParaRPr lang="en-US" altLang="ko-KR" dirty="0"/>
          </a:p>
        </p:txBody>
      </p:sp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3-2 </a:t>
            </a:r>
            <a:r>
              <a:rPr lang="ko-KR" altLang="en-US" dirty="0"/>
              <a:t>정수형</a:t>
            </a: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3</a:t>
            </a:r>
            <a:r>
              <a:rPr lang="ko-KR" altLang="en-US" dirty="0"/>
              <a:t> </a:t>
            </a:r>
            <a:r>
              <a:rPr lang="ko-KR" altLang="en-US" dirty="0" err="1"/>
              <a:t>자료형</a:t>
            </a:r>
            <a:endParaRPr lang="ko-KR" altLang="en-US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92560" y="1916832"/>
            <a:ext cx="6842440" cy="374441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1792166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9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25000"/>
              </a:lnSpc>
            </a:pPr>
            <a:r>
              <a:rPr lang="ko-KR" altLang="en-US" dirty="0"/>
              <a:t>특수 문자 표기 </a:t>
            </a:r>
            <a:r>
              <a:rPr lang="en-US" altLang="ko-KR" dirty="0"/>
              <a:t>: </a:t>
            </a:r>
            <a:r>
              <a:rPr lang="ko-KR" altLang="en-US" dirty="0"/>
              <a:t>예제 </a:t>
            </a:r>
            <a:r>
              <a:rPr lang="en-US" altLang="ko-KR" dirty="0"/>
              <a:t>3.7</a:t>
            </a:r>
          </a:p>
        </p:txBody>
      </p:sp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3-2 </a:t>
            </a:r>
            <a:r>
              <a:rPr lang="ko-KR" altLang="en-US" dirty="0"/>
              <a:t>정수형</a:t>
            </a: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3</a:t>
            </a:r>
            <a:r>
              <a:rPr lang="ko-KR" altLang="en-US" dirty="0"/>
              <a:t> </a:t>
            </a:r>
            <a:r>
              <a:rPr lang="ko-KR" altLang="en-US" dirty="0" err="1"/>
              <a:t>자료형</a:t>
            </a:r>
            <a:endParaRPr lang="ko-KR" altLang="en-US" dirty="0"/>
          </a:p>
        </p:txBody>
      </p:sp>
      <p:grpSp>
        <p:nvGrpSpPr>
          <p:cNvPr id="8" name="그룹 7"/>
          <p:cNvGrpSpPr/>
          <p:nvPr/>
        </p:nvGrpSpPr>
        <p:grpSpPr>
          <a:xfrm>
            <a:off x="685800" y="1798365"/>
            <a:ext cx="5544616" cy="4536504"/>
            <a:chOff x="1136576" y="1772816"/>
            <a:chExt cx="4986535" cy="4033352"/>
          </a:xfrm>
        </p:grpSpPr>
        <p:pic>
          <p:nvPicPr>
            <p:cNvPr id="19459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136576" y="2668236"/>
              <a:ext cx="4986535" cy="31379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9458" name="Picture 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208584" y="1772816"/>
              <a:ext cx="4680520" cy="10637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9460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097016" y="1700808"/>
            <a:ext cx="4597351" cy="10428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860176575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9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25000"/>
              </a:lnSpc>
            </a:pPr>
            <a:r>
              <a:rPr lang="ko-KR" altLang="en-US" dirty="0"/>
              <a:t>특수 문자 표기 </a:t>
            </a:r>
            <a:r>
              <a:rPr lang="en-US" altLang="ko-KR" dirty="0"/>
              <a:t>: </a:t>
            </a:r>
            <a:r>
              <a:rPr lang="ko-KR" altLang="en-US" dirty="0"/>
              <a:t>예제 </a:t>
            </a:r>
            <a:r>
              <a:rPr lang="en-US" altLang="ko-KR" dirty="0"/>
              <a:t>3.8</a:t>
            </a:r>
          </a:p>
        </p:txBody>
      </p:sp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3-2 </a:t>
            </a:r>
            <a:r>
              <a:rPr lang="ko-KR" altLang="en-US" dirty="0"/>
              <a:t>정수형</a:t>
            </a: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3</a:t>
            </a:r>
            <a:r>
              <a:rPr lang="ko-KR" altLang="en-US" dirty="0"/>
              <a:t> </a:t>
            </a:r>
            <a:r>
              <a:rPr lang="ko-KR" altLang="en-US" dirty="0" err="1"/>
              <a:t>자료형</a:t>
            </a:r>
            <a:endParaRPr lang="ko-KR" altLang="en-US" dirty="0"/>
          </a:p>
        </p:txBody>
      </p:sp>
      <p:grpSp>
        <p:nvGrpSpPr>
          <p:cNvPr id="11" name="그룹 10"/>
          <p:cNvGrpSpPr/>
          <p:nvPr/>
        </p:nvGrpSpPr>
        <p:grpSpPr>
          <a:xfrm>
            <a:off x="471570" y="1772816"/>
            <a:ext cx="6929702" cy="4320480"/>
            <a:chOff x="471570" y="1772816"/>
            <a:chExt cx="5804711" cy="3210687"/>
          </a:xfrm>
        </p:grpSpPr>
        <p:pic>
          <p:nvPicPr>
            <p:cNvPr id="20483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71570" y="2967279"/>
              <a:ext cx="5731350" cy="20162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0482" name="Picture 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60512" y="1772816"/>
              <a:ext cx="5715769" cy="12864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20484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770568" y="5085184"/>
            <a:ext cx="6135432" cy="13872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316348680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실수형</a:t>
            </a:r>
            <a:endParaRPr lang="en-US" altLang="ko-KR" dirty="0"/>
          </a:p>
          <a:p>
            <a:pPr lvl="1"/>
            <a:r>
              <a:rPr lang="ko-KR" altLang="en-US" dirty="0"/>
              <a:t>부호와 지수</a:t>
            </a:r>
            <a:r>
              <a:rPr lang="en-US" altLang="ko-KR" dirty="0"/>
              <a:t>(exponential)</a:t>
            </a:r>
            <a:r>
              <a:rPr lang="ko-KR" altLang="en-US" dirty="0"/>
              <a:t>부분</a:t>
            </a:r>
            <a:r>
              <a:rPr lang="en-US" altLang="ko-KR" dirty="0"/>
              <a:t>, </a:t>
            </a:r>
            <a:r>
              <a:rPr lang="ko-KR" altLang="en-US" dirty="0"/>
              <a:t>가수</a:t>
            </a:r>
            <a:r>
              <a:rPr lang="en-US" altLang="ko-KR" dirty="0"/>
              <a:t>(mantissa)</a:t>
            </a:r>
            <a:r>
              <a:rPr lang="ko-KR" altLang="en-US" dirty="0"/>
              <a:t>부분으로 구성</a:t>
            </a:r>
            <a:endParaRPr lang="en-US" altLang="ko-KR" dirty="0"/>
          </a:p>
          <a:p>
            <a:pPr lvl="1"/>
            <a:r>
              <a:rPr lang="ko-KR" altLang="en-US" dirty="0"/>
              <a:t>저장할 수 있는 크기에 따라  </a:t>
            </a:r>
            <a:r>
              <a:rPr lang="en-US" altLang="ko-KR" dirty="0"/>
              <a:t>float</a:t>
            </a:r>
            <a:r>
              <a:rPr lang="ko-KR" altLang="en-US" dirty="0"/>
              <a:t>형과 </a:t>
            </a:r>
            <a:r>
              <a:rPr lang="en-US" altLang="ko-KR" dirty="0"/>
              <a:t>double</a:t>
            </a:r>
            <a:r>
              <a:rPr lang="ko-KR" altLang="en-US" dirty="0"/>
              <a:t>형으로 구분</a:t>
            </a:r>
            <a:endParaRPr lang="en-US" altLang="ko-KR" dirty="0"/>
          </a:p>
          <a:p>
            <a:pPr lvl="1"/>
            <a:r>
              <a:rPr lang="ko-KR" altLang="en-US" dirty="0"/>
              <a:t>묵시적</a:t>
            </a:r>
            <a:r>
              <a:rPr lang="en-US" altLang="ko-KR" dirty="0"/>
              <a:t>(default) </a:t>
            </a:r>
            <a:r>
              <a:rPr lang="ko-KR" altLang="en-US" dirty="0" err="1"/>
              <a:t>데이터형은</a:t>
            </a:r>
            <a:r>
              <a:rPr lang="ko-KR" altLang="en-US" dirty="0"/>
              <a:t> </a:t>
            </a:r>
            <a:r>
              <a:rPr lang="en-US" altLang="ko-KR" dirty="0"/>
              <a:t>double</a:t>
            </a:r>
            <a:r>
              <a:rPr lang="ko-KR" altLang="en-US" dirty="0"/>
              <a:t>형</a:t>
            </a:r>
          </a:p>
        </p:txBody>
      </p:sp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3-3 </a:t>
            </a:r>
            <a:r>
              <a:rPr lang="ko-KR" altLang="en-US" dirty="0" err="1"/>
              <a:t>실수형</a:t>
            </a:r>
            <a:endParaRPr lang="ko-KR" altLang="en-US" dirty="0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3 </a:t>
            </a:r>
            <a:r>
              <a:rPr lang="ko-KR" altLang="en-US" dirty="0" err="1"/>
              <a:t>자료형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26</a:t>
            </a:fld>
            <a:endParaRPr lang="en-US" altLang="ko-KR"/>
          </a:p>
        </p:txBody>
      </p:sp>
      <p:sp>
        <p:nvSpPr>
          <p:cNvPr id="8" name="직사각형 7"/>
          <p:cNvSpPr/>
          <p:nvPr/>
        </p:nvSpPr>
        <p:spPr>
          <a:xfrm>
            <a:off x="8668512" y="6175248"/>
            <a:ext cx="10182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58 page</a:t>
            </a:r>
            <a:endParaRPr lang="ko-KR" altLang="en-US" dirty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48543" y="3068960"/>
            <a:ext cx="8029385" cy="2664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89107197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실수형</a:t>
            </a:r>
            <a:r>
              <a:rPr lang="ko-KR" altLang="en-US" dirty="0"/>
              <a:t> </a:t>
            </a:r>
            <a:r>
              <a:rPr lang="en-US" altLang="ko-KR" dirty="0"/>
              <a:t>: float</a:t>
            </a:r>
            <a:r>
              <a:rPr lang="ko-KR" altLang="en-US" dirty="0"/>
              <a:t>를 사용하려면 반드시 </a:t>
            </a:r>
            <a:r>
              <a:rPr lang="en-US" altLang="ko-KR" dirty="0"/>
              <a:t>f</a:t>
            </a:r>
            <a:r>
              <a:rPr lang="ko-KR" altLang="en-US" dirty="0"/>
              <a:t>를 붙여야 한다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3-3 </a:t>
            </a:r>
            <a:r>
              <a:rPr lang="ko-KR" altLang="en-US" dirty="0" err="1"/>
              <a:t>실수형</a:t>
            </a:r>
            <a:endParaRPr lang="ko-KR" altLang="en-US" dirty="0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3 </a:t>
            </a:r>
            <a:r>
              <a:rPr lang="ko-KR" altLang="en-US" dirty="0" err="1"/>
              <a:t>자료형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27</a:t>
            </a:fld>
            <a:endParaRPr lang="en-US" altLang="ko-KR"/>
          </a:p>
        </p:txBody>
      </p:sp>
      <p:sp>
        <p:nvSpPr>
          <p:cNvPr id="8" name="직사각형 7"/>
          <p:cNvSpPr/>
          <p:nvPr/>
        </p:nvSpPr>
        <p:spPr>
          <a:xfrm>
            <a:off x="8668512" y="6175248"/>
            <a:ext cx="10182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58 page</a:t>
            </a:r>
            <a:endParaRPr lang="ko-KR" altLang="en-US" dirty="0"/>
          </a:p>
        </p:txBody>
      </p:sp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12640" y="1988840"/>
            <a:ext cx="5836518" cy="123415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0220529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예제 </a:t>
            </a:r>
            <a:r>
              <a:rPr lang="en-US" altLang="ko-KR" dirty="0"/>
              <a:t>3.9</a:t>
            </a:r>
          </a:p>
          <a:p>
            <a:pPr lvl="1"/>
            <a:endParaRPr lang="ko-KR" altLang="en-US" dirty="0"/>
          </a:p>
        </p:txBody>
      </p:sp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3-3 </a:t>
            </a:r>
            <a:r>
              <a:rPr lang="ko-KR" altLang="en-US" dirty="0" err="1"/>
              <a:t>실수형</a:t>
            </a:r>
            <a:endParaRPr lang="ko-KR" altLang="en-US" dirty="0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3 </a:t>
            </a:r>
            <a:r>
              <a:rPr lang="ko-KR" altLang="en-US" dirty="0" err="1"/>
              <a:t>자료형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28</a:t>
            </a:fld>
            <a:endParaRPr lang="en-US" altLang="ko-KR"/>
          </a:p>
        </p:txBody>
      </p:sp>
      <p:grpSp>
        <p:nvGrpSpPr>
          <p:cNvPr id="10" name="그룹 9"/>
          <p:cNvGrpSpPr/>
          <p:nvPr/>
        </p:nvGrpSpPr>
        <p:grpSpPr>
          <a:xfrm>
            <a:off x="624053" y="1844824"/>
            <a:ext cx="5974168" cy="4028921"/>
            <a:chOff x="624053" y="1844824"/>
            <a:chExt cx="5974168" cy="4028921"/>
          </a:xfrm>
        </p:grpSpPr>
        <p:pic>
          <p:nvPicPr>
            <p:cNvPr id="22531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624053" y="4221088"/>
              <a:ext cx="5874445" cy="165265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2530" name="Picture 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04528" y="1844824"/>
              <a:ext cx="5893693" cy="256620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22532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448944" y="5157192"/>
            <a:ext cx="4957391" cy="1474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265843847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논리형 변수 </a:t>
            </a:r>
            <a:r>
              <a:rPr lang="en-US" altLang="ko-KR" dirty="0"/>
              <a:t>: </a:t>
            </a:r>
            <a:r>
              <a:rPr lang="ko-KR" altLang="en-US" dirty="0"/>
              <a:t>참</a:t>
            </a:r>
            <a:r>
              <a:rPr lang="en-US" altLang="ko-KR" dirty="0"/>
              <a:t>(true) </a:t>
            </a:r>
            <a:r>
              <a:rPr lang="ko-KR" altLang="en-US" dirty="0"/>
              <a:t>또는 거짓</a:t>
            </a:r>
            <a:r>
              <a:rPr lang="en-US" altLang="ko-KR" dirty="0"/>
              <a:t>(false)</a:t>
            </a:r>
            <a:r>
              <a:rPr lang="ko-KR" altLang="en-US" dirty="0"/>
              <a:t>을 저장하는 변수</a:t>
            </a:r>
          </a:p>
        </p:txBody>
      </p:sp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3-4 </a:t>
            </a:r>
            <a:r>
              <a:rPr lang="ko-KR" altLang="en-US" dirty="0"/>
              <a:t>논리형</a:t>
            </a: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3 </a:t>
            </a:r>
            <a:r>
              <a:rPr lang="ko-KR" altLang="en-US" dirty="0" err="1"/>
              <a:t>자료형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29</a:t>
            </a:fld>
            <a:endParaRPr lang="en-US" altLang="ko-KR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4528" y="1844824"/>
            <a:ext cx="6833989" cy="40411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232920" y="5229200"/>
            <a:ext cx="5307906" cy="12016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150878468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9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25000"/>
              </a:lnSpc>
            </a:pPr>
            <a:r>
              <a:rPr lang="ko-KR" altLang="en-US" dirty="0"/>
              <a:t>자바에서 </a:t>
            </a:r>
            <a:r>
              <a:rPr lang="ko-KR" altLang="en-US" dirty="0" err="1"/>
              <a:t>식별자</a:t>
            </a:r>
            <a:endParaRPr lang="en-US" altLang="ko-KR" dirty="0"/>
          </a:p>
          <a:p>
            <a:pPr lvl="1">
              <a:lnSpc>
                <a:spcPct val="125000"/>
              </a:lnSpc>
            </a:pPr>
            <a:r>
              <a:rPr lang="ko-KR" altLang="en-US" dirty="0"/>
              <a:t>변수</a:t>
            </a:r>
            <a:r>
              <a:rPr lang="en-US" altLang="ko-KR" dirty="0"/>
              <a:t>, </a:t>
            </a:r>
            <a:r>
              <a:rPr lang="ko-KR" altLang="en-US" dirty="0"/>
              <a:t>상수</a:t>
            </a:r>
            <a:r>
              <a:rPr lang="en-US" altLang="ko-KR" dirty="0"/>
              <a:t>, </a:t>
            </a:r>
            <a:r>
              <a:rPr lang="ko-KR" altLang="en-US" dirty="0" err="1"/>
              <a:t>메소드</a:t>
            </a:r>
            <a:r>
              <a:rPr lang="en-US" altLang="ko-KR" dirty="0"/>
              <a:t>, </a:t>
            </a:r>
            <a:r>
              <a:rPr lang="ko-KR" altLang="en-US" dirty="0"/>
              <a:t>배열</a:t>
            </a:r>
            <a:r>
              <a:rPr lang="en-US" altLang="ko-KR" dirty="0"/>
              <a:t>, </a:t>
            </a:r>
            <a:r>
              <a:rPr lang="ko-KR" altLang="en-US" dirty="0"/>
              <a:t>문자열</a:t>
            </a:r>
            <a:r>
              <a:rPr lang="en-US" altLang="ko-KR" dirty="0"/>
              <a:t>, </a:t>
            </a:r>
            <a:r>
              <a:rPr lang="ko-KR" altLang="en-US" dirty="0"/>
              <a:t>사용자가 정의하는 클래스나 </a:t>
            </a:r>
            <a:r>
              <a:rPr lang="ko-KR" altLang="en-US" dirty="0" err="1"/>
              <a:t>메소드</a:t>
            </a:r>
            <a:r>
              <a:rPr lang="ko-KR" altLang="en-US" dirty="0"/>
              <a:t> 등을 구분할 수 있는 이름을 의미</a:t>
            </a:r>
            <a:endParaRPr lang="en-US" altLang="ko-KR" dirty="0"/>
          </a:p>
          <a:p>
            <a:pPr lvl="1">
              <a:lnSpc>
                <a:spcPct val="125000"/>
              </a:lnSpc>
            </a:pPr>
            <a:endParaRPr lang="en-US" altLang="ko-KR" dirty="0"/>
          </a:p>
          <a:p>
            <a:pPr>
              <a:lnSpc>
                <a:spcPct val="125000"/>
              </a:lnSpc>
            </a:pPr>
            <a:r>
              <a:rPr lang="ko-KR" altLang="en-US" dirty="0"/>
              <a:t>식별자의 사용 원칙</a:t>
            </a:r>
            <a:endParaRPr lang="en-US" altLang="ko-KR" dirty="0"/>
          </a:p>
          <a:p>
            <a:pPr lvl="1">
              <a:lnSpc>
                <a:spcPct val="125000"/>
              </a:lnSpc>
            </a:pPr>
            <a:r>
              <a:rPr lang="ko-KR" altLang="en-US" dirty="0" err="1"/>
              <a:t>식별자는</a:t>
            </a:r>
            <a:r>
              <a:rPr lang="ko-KR" altLang="en-US" dirty="0"/>
              <a:t> 문자</a:t>
            </a:r>
            <a:r>
              <a:rPr lang="en-US" altLang="ko-KR" dirty="0"/>
              <a:t>, </a:t>
            </a:r>
            <a:r>
              <a:rPr lang="ko-KR" altLang="en-US" dirty="0"/>
              <a:t>숫자</a:t>
            </a:r>
            <a:r>
              <a:rPr lang="en-US" altLang="ko-KR" dirty="0"/>
              <a:t>, </a:t>
            </a:r>
            <a:r>
              <a:rPr lang="ko-KR" altLang="en-US" dirty="0"/>
              <a:t>특수문자</a:t>
            </a:r>
            <a:r>
              <a:rPr lang="en-US" altLang="ko-KR" dirty="0"/>
              <a:t>(_, $)</a:t>
            </a:r>
            <a:r>
              <a:rPr lang="ko-KR" altLang="en-US" dirty="0"/>
              <a:t>로 구성될 수 있다</a:t>
            </a:r>
            <a:r>
              <a:rPr lang="en-US" altLang="ko-KR" dirty="0"/>
              <a:t>.</a:t>
            </a:r>
          </a:p>
          <a:p>
            <a:pPr lvl="1">
              <a:lnSpc>
                <a:spcPct val="125000"/>
              </a:lnSpc>
            </a:pPr>
            <a:r>
              <a:rPr lang="ko-KR" altLang="en-US" dirty="0"/>
              <a:t>식별자의 첫 문자는 문자나 특수문자로 시작할 수 있다</a:t>
            </a:r>
            <a:r>
              <a:rPr lang="en-US" altLang="ko-KR" dirty="0"/>
              <a:t>. </a:t>
            </a:r>
            <a:r>
              <a:rPr lang="ko-KR" altLang="en-US" dirty="0"/>
              <a:t>숫자는 사용할 수 없다</a:t>
            </a:r>
            <a:r>
              <a:rPr lang="en-US" altLang="ko-KR" dirty="0"/>
              <a:t>.</a:t>
            </a:r>
          </a:p>
          <a:p>
            <a:pPr lvl="1">
              <a:lnSpc>
                <a:spcPct val="125000"/>
              </a:lnSpc>
            </a:pPr>
            <a:r>
              <a:rPr lang="ko-KR" altLang="en-US" dirty="0" err="1"/>
              <a:t>예약어를</a:t>
            </a:r>
            <a:r>
              <a:rPr lang="ko-KR" altLang="en-US" dirty="0"/>
              <a:t> </a:t>
            </a:r>
            <a:r>
              <a:rPr lang="ko-KR" altLang="en-US" dirty="0" err="1"/>
              <a:t>식별자로</a:t>
            </a:r>
            <a:r>
              <a:rPr lang="ko-KR" altLang="en-US" dirty="0"/>
              <a:t> 사용할 수 없다</a:t>
            </a:r>
            <a:r>
              <a:rPr lang="en-US" altLang="ko-KR" dirty="0"/>
              <a:t>.</a:t>
            </a:r>
          </a:p>
          <a:p>
            <a:pPr lvl="1">
              <a:lnSpc>
                <a:spcPct val="125000"/>
              </a:lnSpc>
            </a:pPr>
            <a:r>
              <a:rPr lang="en-US" altLang="ko-KR" dirty="0"/>
              <a:t>true, false, null</a:t>
            </a:r>
            <a:r>
              <a:rPr lang="ko-KR" altLang="en-US" dirty="0"/>
              <a:t>은 식별자로 사용할 수 없다</a:t>
            </a:r>
            <a:r>
              <a:rPr lang="en-US" altLang="ko-KR" dirty="0"/>
              <a:t>.</a:t>
            </a:r>
          </a:p>
          <a:p>
            <a:pPr lvl="1">
              <a:lnSpc>
                <a:spcPct val="125000"/>
              </a:lnSpc>
            </a:pPr>
            <a:r>
              <a:rPr lang="ko-KR" altLang="en-US" dirty="0" err="1"/>
              <a:t>식별자는</a:t>
            </a:r>
            <a:r>
              <a:rPr lang="ko-KR" altLang="en-US" dirty="0"/>
              <a:t> 길이에 제한을 두지 않는다</a:t>
            </a:r>
            <a:r>
              <a:rPr lang="en-US" altLang="ko-KR" dirty="0"/>
              <a:t>.</a:t>
            </a:r>
          </a:p>
          <a:p>
            <a:pPr lvl="1">
              <a:lnSpc>
                <a:spcPct val="125000"/>
              </a:lnSpc>
            </a:pPr>
            <a:r>
              <a:rPr lang="ko-KR" altLang="en-US" dirty="0"/>
              <a:t>같은 문자의 대소문자</a:t>
            </a:r>
            <a:r>
              <a:rPr lang="en-US" altLang="ko-KR" dirty="0"/>
              <a:t>(Sum</a:t>
            </a:r>
            <a:r>
              <a:rPr lang="ko-KR" altLang="en-US" dirty="0"/>
              <a:t>과 </a:t>
            </a:r>
            <a:r>
              <a:rPr lang="en-US" altLang="ko-KR" dirty="0"/>
              <a:t>sum)</a:t>
            </a:r>
            <a:r>
              <a:rPr lang="ko-KR" altLang="en-US" dirty="0"/>
              <a:t>는 서로 다른 식별자로 취급한다</a:t>
            </a:r>
            <a:r>
              <a:rPr lang="en-US" altLang="ko-KR" dirty="0"/>
              <a:t>.</a:t>
            </a:r>
          </a:p>
        </p:txBody>
      </p:sp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1 </a:t>
            </a:r>
            <a:r>
              <a:rPr lang="ko-KR" altLang="en-US" dirty="0" err="1"/>
              <a:t>식별자와</a:t>
            </a:r>
            <a:r>
              <a:rPr lang="ko-KR" altLang="en-US" dirty="0"/>
              <a:t> </a:t>
            </a:r>
            <a:r>
              <a:rPr lang="ko-KR" altLang="en-US" dirty="0" err="1"/>
              <a:t>예약어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252999404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1800" dirty="0"/>
              <a:t>상수 </a:t>
            </a:r>
            <a:r>
              <a:rPr lang="en-US" altLang="ko-KR" sz="1800" dirty="0"/>
              <a:t>:</a:t>
            </a:r>
            <a:r>
              <a:rPr lang="ko-KR" altLang="en-US" sz="1800" dirty="0"/>
              <a:t> 일반적으로 변하지 않는 값을 저장하는 변수</a:t>
            </a:r>
            <a:endParaRPr lang="en-US" altLang="ko-KR" sz="1800" dirty="0"/>
          </a:p>
          <a:p>
            <a:r>
              <a:rPr lang="ko-KR" altLang="en-US" sz="1800" dirty="0" err="1"/>
              <a:t>리터럴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값 자체를 의미</a:t>
            </a:r>
            <a:endParaRPr lang="en-US" altLang="ko-KR" sz="1800" dirty="0"/>
          </a:p>
          <a:p>
            <a:endParaRPr lang="en-US" altLang="ko-KR" sz="1800" dirty="0"/>
          </a:p>
          <a:p>
            <a:r>
              <a:rPr lang="ko-KR" altLang="en-US" sz="1800" dirty="0"/>
              <a:t>상수 선언의 예</a:t>
            </a:r>
            <a:endParaRPr lang="en-US" altLang="ko-KR" sz="1800" dirty="0"/>
          </a:p>
          <a:p>
            <a:endParaRPr lang="en-US" altLang="ko-KR" sz="1800" dirty="0"/>
          </a:p>
        </p:txBody>
      </p:sp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3-5 </a:t>
            </a:r>
            <a:r>
              <a:rPr lang="ko-KR" altLang="en-US" dirty="0"/>
              <a:t>상수와 </a:t>
            </a:r>
            <a:r>
              <a:rPr lang="ko-KR" altLang="en-US" dirty="0" err="1"/>
              <a:t>리터럴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3 </a:t>
            </a:r>
            <a:r>
              <a:rPr lang="ko-KR" altLang="en-US" dirty="0" err="1"/>
              <a:t>자료형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30</a:t>
            </a:fld>
            <a:endParaRPr lang="en-US" altLang="ko-KR"/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124200"/>
            <a:ext cx="6477000" cy="164869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14968152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1800" dirty="0" err="1"/>
              <a:t>리터럴</a:t>
            </a:r>
            <a:r>
              <a:rPr lang="ko-KR" altLang="en-US" sz="1800" dirty="0"/>
              <a:t> 선언의 예</a:t>
            </a:r>
            <a:endParaRPr lang="en-US" altLang="ko-KR" sz="1800" dirty="0"/>
          </a:p>
          <a:p>
            <a:endParaRPr lang="en-US" altLang="ko-KR" sz="1800" dirty="0"/>
          </a:p>
        </p:txBody>
      </p:sp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3-5 </a:t>
            </a:r>
            <a:r>
              <a:rPr lang="ko-KR" altLang="en-US" dirty="0"/>
              <a:t>상수와 </a:t>
            </a:r>
            <a:r>
              <a:rPr lang="ko-KR" altLang="en-US" dirty="0" err="1"/>
              <a:t>리터럴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3 </a:t>
            </a:r>
            <a:r>
              <a:rPr lang="ko-KR" altLang="en-US" dirty="0" err="1"/>
              <a:t>자료형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31</a:t>
            </a:fld>
            <a:endParaRPr lang="en-US" altLang="ko-KR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286000"/>
            <a:ext cx="6953250" cy="356142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6929724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1800" dirty="0"/>
              <a:t>프로그램에서 상수를 사용하는 이유</a:t>
            </a:r>
            <a:endParaRPr lang="en-US" altLang="ko-KR" sz="1800" dirty="0"/>
          </a:p>
          <a:p>
            <a:pPr lvl="1"/>
            <a:r>
              <a:rPr lang="ko-KR" altLang="en-US" sz="1400" dirty="0"/>
              <a:t> </a:t>
            </a:r>
            <a:r>
              <a:rPr lang="en-US" altLang="ko-KR" sz="1400" dirty="0"/>
              <a:t>: </a:t>
            </a:r>
            <a:r>
              <a:rPr lang="ko-KR" altLang="en-US" sz="1400" dirty="0"/>
              <a:t>같은 </a:t>
            </a:r>
            <a:r>
              <a:rPr lang="ko-KR" altLang="en-US" sz="1400" dirty="0" err="1"/>
              <a:t>리터럴이</a:t>
            </a:r>
            <a:r>
              <a:rPr lang="ko-KR" altLang="en-US" sz="1400" dirty="0"/>
              <a:t> 여러 번 사용되는 경우의 효율성을 위해 사용</a:t>
            </a:r>
            <a:endParaRPr lang="en-US" altLang="ko-KR" sz="1800" dirty="0"/>
          </a:p>
        </p:txBody>
      </p:sp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3-5 </a:t>
            </a:r>
            <a:r>
              <a:rPr lang="ko-KR" altLang="en-US" dirty="0"/>
              <a:t>상수와 </a:t>
            </a:r>
            <a:r>
              <a:rPr lang="ko-KR" altLang="en-US" dirty="0" err="1"/>
              <a:t>리터럴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3 </a:t>
            </a:r>
            <a:r>
              <a:rPr lang="ko-KR" altLang="en-US" dirty="0" err="1"/>
              <a:t>자료형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32</a:t>
            </a:fld>
            <a:endParaRPr lang="en-US" altLang="ko-KR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2275589"/>
            <a:ext cx="7472363" cy="308990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12423048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1800" dirty="0" err="1"/>
              <a:t>출력문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en-US" altLang="ko-KR" sz="1800" dirty="0" err="1"/>
              <a:t>System.out.printf</a:t>
            </a:r>
            <a:r>
              <a:rPr lang="en-US" altLang="ko-KR" sz="1800" dirty="0"/>
              <a:t>() </a:t>
            </a:r>
            <a:r>
              <a:rPr lang="ko-KR" altLang="en-US" sz="1800" dirty="0"/>
              <a:t>문을 제공</a:t>
            </a:r>
            <a:endParaRPr lang="en-US" altLang="ko-KR" sz="1800" dirty="0"/>
          </a:p>
          <a:p>
            <a:pPr lvl="1"/>
            <a:r>
              <a:rPr lang="en-US" altLang="ko-KR" sz="1400" dirty="0" err="1"/>
              <a:t>printf</a:t>
            </a:r>
            <a:r>
              <a:rPr lang="en-US" altLang="ko-KR" sz="1400" dirty="0"/>
              <a:t>() </a:t>
            </a:r>
            <a:r>
              <a:rPr lang="ko-KR" altLang="en-US" sz="1400" dirty="0" err="1"/>
              <a:t>출력문은</a:t>
            </a:r>
            <a:r>
              <a:rPr lang="ko-KR" altLang="en-US" sz="1400" dirty="0"/>
              <a:t> </a:t>
            </a:r>
            <a:r>
              <a:rPr lang="en-US" altLang="ko-KR" sz="1400" dirty="0"/>
              <a:t>C</a:t>
            </a:r>
            <a:r>
              <a:rPr lang="ko-KR" altLang="en-US" sz="1400" dirty="0"/>
              <a:t>언어의 출력문과 유사한 형식으로 사용</a:t>
            </a:r>
            <a:endParaRPr lang="en-US" altLang="ko-KR" sz="1400" dirty="0"/>
          </a:p>
        </p:txBody>
      </p:sp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3-6 </a:t>
            </a:r>
            <a:r>
              <a:rPr lang="ko-KR" altLang="en-US" dirty="0"/>
              <a:t>형식 지정자를 사용한 출력 </a:t>
            </a:r>
            <a:r>
              <a:rPr lang="en-US" altLang="ko-KR" dirty="0"/>
              <a:t>: </a:t>
            </a:r>
            <a:r>
              <a:rPr lang="en-US" altLang="ko-KR" dirty="0" err="1"/>
              <a:t>printf</a:t>
            </a:r>
            <a:r>
              <a:rPr lang="en-US" altLang="ko-KR" dirty="0"/>
              <a:t>() </a:t>
            </a:r>
            <a:endParaRPr lang="ko-KR" altLang="en-US" dirty="0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3 </a:t>
            </a:r>
            <a:r>
              <a:rPr lang="ko-KR" altLang="en-US" dirty="0" err="1"/>
              <a:t>자료형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33</a:t>
            </a:fld>
            <a:endParaRPr lang="en-US" altLang="ko-KR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057400"/>
            <a:ext cx="6657975" cy="1017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3505200"/>
            <a:ext cx="4929188" cy="2710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93287804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1800" dirty="0"/>
              <a:t>형식</a:t>
            </a:r>
            <a:r>
              <a:rPr lang="en-US" altLang="ko-KR" sz="1800" dirty="0"/>
              <a:t> </a:t>
            </a:r>
            <a:r>
              <a:rPr lang="ko-KR" altLang="en-US" sz="1800" dirty="0"/>
              <a:t>지정자</a:t>
            </a:r>
            <a:endParaRPr lang="en-US" altLang="ko-KR" sz="1400" dirty="0"/>
          </a:p>
        </p:txBody>
      </p:sp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3-6 </a:t>
            </a:r>
            <a:r>
              <a:rPr lang="ko-KR" altLang="en-US" dirty="0"/>
              <a:t>형식 지정자를 사용한 출력 </a:t>
            </a:r>
            <a:r>
              <a:rPr lang="en-US" altLang="ko-KR" dirty="0"/>
              <a:t>: </a:t>
            </a:r>
            <a:r>
              <a:rPr lang="en-US" altLang="ko-KR" dirty="0" err="1"/>
              <a:t>printf</a:t>
            </a:r>
            <a:r>
              <a:rPr lang="en-US" altLang="ko-KR" dirty="0"/>
              <a:t>() </a:t>
            </a:r>
            <a:endParaRPr lang="ko-KR" altLang="en-US" dirty="0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3 </a:t>
            </a:r>
            <a:r>
              <a:rPr lang="ko-KR" altLang="en-US" dirty="0" err="1"/>
              <a:t>자료형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34</a:t>
            </a:fld>
            <a:endParaRPr lang="en-US" altLang="ko-KR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76400"/>
            <a:ext cx="6019800" cy="465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58878308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1800" dirty="0"/>
              <a:t>옵션 지정자</a:t>
            </a:r>
            <a:endParaRPr lang="en-US" altLang="ko-KR" sz="1800" dirty="0"/>
          </a:p>
          <a:p>
            <a:endParaRPr lang="en-US" altLang="ko-KR" sz="1800" dirty="0"/>
          </a:p>
          <a:p>
            <a:endParaRPr lang="en-US" altLang="ko-KR" sz="1800" dirty="0"/>
          </a:p>
          <a:p>
            <a:endParaRPr lang="en-US" altLang="ko-KR" sz="1800" dirty="0"/>
          </a:p>
          <a:p>
            <a:endParaRPr lang="en-US" altLang="ko-KR" sz="1800" dirty="0"/>
          </a:p>
          <a:p>
            <a:endParaRPr lang="en-US" altLang="ko-KR" sz="1800" dirty="0"/>
          </a:p>
          <a:p>
            <a:endParaRPr lang="en-US" altLang="ko-KR" sz="1800" dirty="0"/>
          </a:p>
          <a:p>
            <a:pPr lvl="1"/>
            <a:r>
              <a:rPr lang="en-US" altLang="ko-KR" sz="1400" dirty="0" err="1"/>
              <a:t>System.out.printf</a:t>
            </a:r>
            <a:r>
              <a:rPr lang="en-US" altLang="ko-KR" sz="1400" dirty="0"/>
              <a:t>() </a:t>
            </a:r>
            <a:r>
              <a:rPr lang="ko-KR" altLang="en-US" sz="1400" dirty="0"/>
              <a:t>함수는 형식 제어 문자 부분에 일반 문자열을 혼용하여 사용 가능</a:t>
            </a:r>
            <a:endParaRPr lang="en-US" altLang="ko-KR" sz="1400" dirty="0"/>
          </a:p>
        </p:txBody>
      </p:sp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3-6 </a:t>
            </a:r>
            <a:r>
              <a:rPr lang="ko-KR" altLang="en-US" dirty="0"/>
              <a:t>형식 지정자를 사용한 출력 </a:t>
            </a:r>
            <a:r>
              <a:rPr lang="en-US" altLang="ko-KR" dirty="0"/>
              <a:t>: </a:t>
            </a:r>
            <a:r>
              <a:rPr lang="en-US" altLang="ko-KR" dirty="0" err="1"/>
              <a:t>printf</a:t>
            </a:r>
            <a:r>
              <a:rPr lang="en-US" altLang="ko-KR" dirty="0"/>
              <a:t>() </a:t>
            </a:r>
            <a:endParaRPr lang="ko-KR" altLang="en-US" dirty="0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3 </a:t>
            </a:r>
            <a:r>
              <a:rPr lang="ko-KR" altLang="en-US" dirty="0" err="1"/>
              <a:t>자료형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35</a:t>
            </a:fld>
            <a:endParaRPr lang="en-US" altLang="ko-KR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752600"/>
            <a:ext cx="5738813" cy="20564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4648200"/>
            <a:ext cx="6577611" cy="165618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29667566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1800" dirty="0"/>
              <a:t>정수형 값의 출력 </a:t>
            </a:r>
            <a:r>
              <a:rPr lang="en-US" altLang="ko-KR" sz="1800" dirty="0"/>
              <a:t>: </a:t>
            </a:r>
            <a:r>
              <a:rPr lang="ko-KR" altLang="en-US" sz="1800" dirty="0"/>
              <a:t>주로 </a:t>
            </a:r>
            <a:r>
              <a:rPr lang="en-US" altLang="ko-KR" sz="1800" dirty="0"/>
              <a:t>%d, %</a:t>
            </a:r>
            <a:r>
              <a:rPr lang="en-US" altLang="ko-KR" sz="1800" dirty="0" err="1"/>
              <a:t>i</a:t>
            </a:r>
            <a:r>
              <a:rPr lang="en-US" altLang="ko-KR" sz="1800" dirty="0"/>
              <a:t> </a:t>
            </a:r>
            <a:r>
              <a:rPr lang="ko-KR" altLang="en-US" sz="1800" dirty="0"/>
              <a:t>사용</a:t>
            </a:r>
            <a:endParaRPr lang="en-US" altLang="ko-KR" sz="1800" dirty="0"/>
          </a:p>
          <a:p>
            <a:endParaRPr lang="en-US" altLang="ko-KR" sz="1800" dirty="0"/>
          </a:p>
          <a:p>
            <a:endParaRPr lang="en-US" altLang="ko-KR" sz="1800" dirty="0"/>
          </a:p>
          <a:p>
            <a:endParaRPr lang="en-US" altLang="ko-KR" sz="1800" dirty="0"/>
          </a:p>
        </p:txBody>
      </p:sp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3-6 </a:t>
            </a:r>
            <a:r>
              <a:rPr lang="ko-KR" altLang="en-US" dirty="0"/>
              <a:t>형식 지정자를 사용한 출력 </a:t>
            </a:r>
            <a:r>
              <a:rPr lang="en-US" altLang="ko-KR" dirty="0"/>
              <a:t>: </a:t>
            </a:r>
            <a:r>
              <a:rPr lang="en-US" altLang="ko-KR" dirty="0" err="1"/>
              <a:t>printf</a:t>
            </a:r>
            <a:r>
              <a:rPr lang="en-US" altLang="ko-KR" dirty="0"/>
              <a:t>() </a:t>
            </a:r>
            <a:endParaRPr lang="ko-KR" altLang="en-US" dirty="0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3 </a:t>
            </a:r>
            <a:r>
              <a:rPr lang="ko-KR" altLang="en-US" dirty="0" err="1"/>
              <a:t>자료형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36</a:t>
            </a:fld>
            <a:endParaRPr lang="en-US" altLang="ko-KR"/>
          </a:p>
        </p:txBody>
      </p:sp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673" y="1600200"/>
            <a:ext cx="6765235" cy="441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2957" y="1219200"/>
            <a:ext cx="3781354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05354289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1800" dirty="0"/>
              <a:t>형식 지정자와 옵션 지정자를 사용하여 정수 </a:t>
            </a:r>
            <a:r>
              <a:rPr lang="ko-KR" altLang="en-US" sz="1800" dirty="0" err="1"/>
              <a:t>리터럴을</a:t>
            </a:r>
            <a:r>
              <a:rPr lang="ko-KR" altLang="en-US" sz="1800" dirty="0"/>
              <a:t> 출력하는 예</a:t>
            </a:r>
            <a:endParaRPr lang="en-US" altLang="ko-KR" sz="1800" dirty="0"/>
          </a:p>
          <a:p>
            <a:endParaRPr lang="en-US" altLang="ko-KR" sz="1800" dirty="0"/>
          </a:p>
          <a:p>
            <a:endParaRPr lang="en-US" altLang="ko-KR" sz="1800" dirty="0"/>
          </a:p>
        </p:txBody>
      </p:sp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3-6 </a:t>
            </a:r>
            <a:r>
              <a:rPr lang="ko-KR" altLang="en-US" dirty="0"/>
              <a:t>형식 지정자를 사용한 출력 </a:t>
            </a:r>
            <a:r>
              <a:rPr lang="en-US" altLang="ko-KR" dirty="0"/>
              <a:t>: </a:t>
            </a:r>
            <a:r>
              <a:rPr lang="en-US" altLang="ko-KR" dirty="0" err="1"/>
              <a:t>printf</a:t>
            </a:r>
            <a:r>
              <a:rPr lang="en-US" altLang="ko-KR" dirty="0"/>
              <a:t>() </a:t>
            </a:r>
            <a:endParaRPr lang="ko-KR" altLang="en-US" dirty="0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3 </a:t>
            </a:r>
            <a:r>
              <a:rPr lang="ko-KR" altLang="en-US" dirty="0" err="1"/>
              <a:t>자료형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37</a:t>
            </a:fld>
            <a:endParaRPr lang="en-US" altLang="ko-KR"/>
          </a:p>
        </p:txBody>
      </p:sp>
      <p:sp>
        <p:nvSpPr>
          <p:cNvPr id="2" name="TextBox 1"/>
          <p:cNvSpPr txBox="1"/>
          <p:nvPr/>
        </p:nvSpPr>
        <p:spPr>
          <a:xfrm>
            <a:off x="4362840" y="5715001"/>
            <a:ext cx="11430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d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805139"/>
            <a:ext cx="6784975" cy="4465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576834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1800" dirty="0" err="1"/>
              <a:t>실수형</a:t>
            </a:r>
            <a:r>
              <a:rPr lang="ko-KR" altLang="en-US" sz="1800" dirty="0"/>
              <a:t> 값의 출력 </a:t>
            </a:r>
            <a:r>
              <a:rPr lang="en-US" altLang="ko-KR" sz="1800" dirty="0"/>
              <a:t>: </a:t>
            </a:r>
            <a:r>
              <a:rPr lang="ko-KR" altLang="en-US" sz="1800" dirty="0"/>
              <a:t>주로 </a:t>
            </a:r>
            <a:r>
              <a:rPr lang="en-US" altLang="ko-KR" sz="1800" dirty="0"/>
              <a:t>%f, %e </a:t>
            </a:r>
            <a:r>
              <a:rPr lang="ko-KR" altLang="en-US" sz="1800" dirty="0"/>
              <a:t>사용</a:t>
            </a:r>
            <a:endParaRPr lang="en-US" altLang="ko-KR" sz="1800" dirty="0"/>
          </a:p>
          <a:p>
            <a:endParaRPr lang="en-US" altLang="ko-KR" sz="1800" dirty="0"/>
          </a:p>
          <a:p>
            <a:endParaRPr lang="en-US" altLang="ko-KR" sz="1800" dirty="0"/>
          </a:p>
          <a:p>
            <a:endParaRPr lang="en-US" altLang="ko-KR" sz="1800" dirty="0"/>
          </a:p>
        </p:txBody>
      </p:sp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3-6 </a:t>
            </a:r>
            <a:r>
              <a:rPr lang="ko-KR" altLang="en-US" dirty="0"/>
              <a:t>형식 지정자를 사용한 출력 </a:t>
            </a:r>
            <a:r>
              <a:rPr lang="en-US" altLang="ko-KR" dirty="0"/>
              <a:t>: </a:t>
            </a:r>
            <a:r>
              <a:rPr lang="en-US" altLang="ko-KR" dirty="0" err="1"/>
              <a:t>printf</a:t>
            </a:r>
            <a:r>
              <a:rPr lang="en-US" altLang="ko-KR" dirty="0"/>
              <a:t>() </a:t>
            </a:r>
            <a:endParaRPr lang="ko-KR" altLang="en-US" dirty="0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3 </a:t>
            </a:r>
            <a:r>
              <a:rPr lang="ko-KR" altLang="en-US" dirty="0" err="1"/>
              <a:t>자료형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38</a:t>
            </a:fld>
            <a:endParaRPr lang="en-US" altLang="ko-KR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399" y="1752600"/>
            <a:ext cx="5917743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1295400"/>
            <a:ext cx="3790894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38126005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1800" dirty="0"/>
              <a:t>형식 지정자와 옵션 지정자를 사용하여 실수 </a:t>
            </a:r>
            <a:r>
              <a:rPr lang="ko-KR" altLang="en-US" sz="1800" dirty="0" err="1"/>
              <a:t>리터럴을</a:t>
            </a:r>
            <a:r>
              <a:rPr lang="ko-KR" altLang="en-US" sz="1800" dirty="0"/>
              <a:t> 출력하는 예</a:t>
            </a:r>
            <a:endParaRPr lang="en-US" altLang="ko-KR" sz="1800" dirty="0"/>
          </a:p>
          <a:p>
            <a:endParaRPr lang="en-US" altLang="ko-KR" sz="1800" dirty="0"/>
          </a:p>
          <a:p>
            <a:endParaRPr lang="en-US" altLang="ko-KR" sz="1800" dirty="0"/>
          </a:p>
        </p:txBody>
      </p:sp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3-6 </a:t>
            </a:r>
            <a:r>
              <a:rPr lang="ko-KR" altLang="en-US" dirty="0"/>
              <a:t>형식 지정자를 사용한 출력 </a:t>
            </a:r>
            <a:r>
              <a:rPr lang="en-US" altLang="ko-KR" dirty="0"/>
              <a:t>: </a:t>
            </a:r>
            <a:r>
              <a:rPr lang="en-US" altLang="ko-KR" dirty="0" err="1"/>
              <a:t>printf</a:t>
            </a:r>
            <a:r>
              <a:rPr lang="en-US" altLang="ko-KR" dirty="0"/>
              <a:t>() </a:t>
            </a:r>
            <a:endParaRPr lang="ko-KR" altLang="en-US" dirty="0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3 </a:t>
            </a:r>
            <a:r>
              <a:rPr lang="ko-KR" altLang="en-US" dirty="0" err="1"/>
              <a:t>자료형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39</a:t>
            </a:fld>
            <a:endParaRPr lang="en-US" altLang="ko-KR"/>
          </a:p>
        </p:txBody>
      </p:sp>
      <p:sp>
        <p:nvSpPr>
          <p:cNvPr id="2" name="TextBox 1"/>
          <p:cNvSpPr txBox="1"/>
          <p:nvPr/>
        </p:nvSpPr>
        <p:spPr>
          <a:xfrm>
            <a:off x="4362840" y="5715001"/>
            <a:ext cx="11430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d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646" y="1765819"/>
            <a:ext cx="6645954" cy="438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50593134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9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25000"/>
              </a:lnSpc>
            </a:pPr>
            <a:r>
              <a:rPr lang="ko-KR" altLang="en-US" dirty="0"/>
              <a:t>자바의 </a:t>
            </a:r>
            <a:r>
              <a:rPr lang="ko-KR" altLang="en-US" dirty="0" err="1"/>
              <a:t>예약어</a:t>
            </a:r>
            <a:r>
              <a:rPr lang="ko-KR" altLang="en-US" dirty="0"/>
              <a:t> </a:t>
            </a:r>
            <a:endParaRPr lang="en-US" altLang="ko-KR" dirty="0"/>
          </a:p>
        </p:txBody>
      </p:sp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1 </a:t>
            </a:r>
            <a:r>
              <a:rPr lang="ko-KR" altLang="en-US" dirty="0" err="1"/>
              <a:t>식별자와</a:t>
            </a:r>
            <a:r>
              <a:rPr lang="ko-KR" altLang="en-US" dirty="0"/>
              <a:t> </a:t>
            </a:r>
            <a:r>
              <a:rPr lang="ko-KR" altLang="en-US" dirty="0" err="1"/>
              <a:t>예약어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4</a:t>
            </a:fld>
            <a:endParaRPr lang="en-US" altLang="ko-KR"/>
          </a:p>
        </p:txBody>
      </p:sp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914400" y="1828800"/>
          <a:ext cx="8077200" cy="403859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46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46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46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46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46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462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4873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abstract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const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finally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interface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short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transient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873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assert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continue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float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long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static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try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873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boolean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default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for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native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strictfp*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void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873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break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do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goto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new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super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volatile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873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byte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double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if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package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switch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while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873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case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else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implements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private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synchronized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4873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catch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enum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import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protected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this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4873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char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extend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instanceof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public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throw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4873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class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final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int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return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throws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81875361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1800" dirty="0"/>
              <a:t>문자와 문자열 값의 출력 </a:t>
            </a:r>
            <a:r>
              <a:rPr lang="en-US" altLang="ko-KR" sz="1800" dirty="0"/>
              <a:t>: </a:t>
            </a:r>
            <a:r>
              <a:rPr lang="ko-KR" altLang="en-US" sz="1800" dirty="0"/>
              <a:t>주로 </a:t>
            </a:r>
            <a:r>
              <a:rPr lang="en-US" altLang="ko-KR" sz="1800" dirty="0"/>
              <a:t>%c, %s </a:t>
            </a:r>
            <a:r>
              <a:rPr lang="ko-KR" altLang="en-US" sz="1800" dirty="0"/>
              <a:t>사용</a:t>
            </a:r>
            <a:endParaRPr lang="en-US" altLang="ko-KR" sz="1800" dirty="0"/>
          </a:p>
          <a:p>
            <a:endParaRPr lang="en-US" altLang="ko-KR" sz="1800" dirty="0"/>
          </a:p>
          <a:p>
            <a:endParaRPr lang="en-US" altLang="ko-KR" sz="1800" dirty="0"/>
          </a:p>
          <a:p>
            <a:endParaRPr lang="en-US" altLang="ko-KR" sz="1800" dirty="0"/>
          </a:p>
        </p:txBody>
      </p:sp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3-6 </a:t>
            </a:r>
            <a:r>
              <a:rPr lang="ko-KR" altLang="en-US" dirty="0"/>
              <a:t>형식 지정자를 사용한 출력 </a:t>
            </a:r>
            <a:r>
              <a:rPr lang="en-US" altLang="ko-KR" dirty="0"/>
              <a:t>: </a:t>
            </a:r>
            <a:r>
              <a:rPr lang="en-US" altLang="ko-KR" dirty="0" err="1"/>
              <a:t>printf</a:t>
            </a:r>
            <a:r>
              <a:rPr lang="en-US" altLang="ko-KR" dirty="0"/>
              <a:t>() </a:t>
            </a:r>
            <a:endParaRPr lang="ko-KR" altLang="en-US" dirty="0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3 </a:t>
            </a:r>
            <a:r>
              <a:rPr lang="ko-KR" altLang="en-US" dirty="0" err="1"/>
              <a:t>자료형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40</a:t>
            </a:fld>
            <a:endParaRPr lang="en-US" altLang="ko-KR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752600"/>
            <a:ext cx="6443663" cy="3940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0" y="1447800"/>
            <a:ext cx="1923190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86589128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1800" dirty="0"/>
              <a:t>형식 지정자와 옵션 지정자를 사용하여 문자와</a:t>
            </a:r>
            <a:r>
              <a:rPr lang="en-US" altLang="ko-KR" sz="1800" dirty="0"/>
              <a:t> </a:t>
            </a:r>
            <a:r>
              <a:rPr lang="ko-KR" altLang="en-US" sz="1800" dirty="0"/>
              <a:t>문자열을 출력하는 예</a:t>
            </a:r>
            <a:endParaRPr lang="en-US" altLang="ko-KR" sz="1800" dirty="0"/>
          </a:p>
          <a:p>
            <a:endParaRPr lang="en-US" altLang="ko-KR" sz="1800" dirty="0"/>
          </a:p>
          <a:p>
            <a:endParaRPr lang="en-US" altLang="ko-KR" sz="1800" dirty="0"/>
          </a:p>
        </p:txBody>
      </p:sp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3-6 </a:t>
            </a:r>
            <a:r>
              <a:rPr lang="ko-KR" altLang="en-US" dirty="0"/>
              <a:t>형식 지정자를 사용한 출력 </a:t>
            </a:r>
            <a:r>
              <a:rPr lang="en-US" altLang="ko-KR" dirty="0"/>
              <a:t>: </a:t>
            </a:r>
            <a:r>
              <a:rPr lang="en-US" altLang="ko-KR" dirty="0" err="1"/>
              <a:t>printf</a:t>
            </a:r>
            <a:r>
              <a:rPr lang="en-US" altLang="ko-KR" dirty="0"/>
              <a:t>() </a:t>
            </a:r>
            <a:endParaRPr lang="ko-KR" altLang="en-US" dirty="0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3 </a:t>
            </a:r>
            <a:r>
              <a:rPr lang="ko-KR" altLang="en-US" dirty="0" err="1"/>
              <a:t>자료형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41</a:t>
            </a:fld>
            <a:endParaRPr lang="en-US" altLang="ko-KR"/>
          </a:p>
        </p:txBody>
      </p:sp>
      <p:sp>
        <p:nvSpPr>
          <p:cNvPr id="2" name="TextBox 1"/>
          <p:cNvSpPr txBox="1"/>
          <p:nvPr/>
        </p:nvSpPr>
        <p:spPr>
          <a:xfrm>
            <a:off x="4362840" y="5715001"/>
            <a:ext cx="11430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d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720918"/>
            <a:ext cx="6748463" cy="15137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4964514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1800" dirty="0"/>
              <a:t>자바는 묵시적으로 정수 </a:t>
            </a:r>
            <a:r>
              <a:rPr lang="ko-KR" altLang="en-US" sz="1800" dirty="0" err="1"/>
              <a:t>리터럴은</a:t>
            </a:r>
            <a:r>
              <a:rPr lang="ko-KR" altLang="en-US" sz="1800" dirty="0"/>
              <a:t> </a:t>
            </a:r>
            <a:r>
              <a:rPr lang="en-US" altLang="ko-KR" sz="1800" dirty="0" err="1"/>
              <a:t>int</a:t>
            </a:r>
            <a:r>
              <a:rPr lang="en-US" altLang="ko-KR" sz="1800" dirty="0"/>
              <a:t> </a:t>
            </a:r>
            <a:r>
              <a:rPr lang="ko-KR" altLang="en-US" sz="1800" dirty="0"/>
              <a:t>형</a:t>
            </a:r>
            <a:r>
              <a:rPr lang="en-US" altLang="ko-KR" sz="1800" dirty="0"/>
              <a:t>, </a:t>
            </a:r>
            <a:r>
              <a:rPr lang="ko-KR" altLang="en-US" sz="1800" dirty="0"/>
              <a:t>실수 </a:t>
            </a:r>
            <a:r>
              <a:rPr lang="ko-KR" altLang="en-US" sz="1800" dirty="0" err="1"/>
              <a:t>리터럴은</a:t>
            </a:r>
            <a:r>
              <a:rPr lang="ko-KR" altLang="en-US" sz="1800" dirty="0"/>
              <a:t> </a:t>
            </a:r>
            <a:r>
              <a:rPr lang="en-US" altLang="ko-KR" sz="1800" dirty="0" err="1"/>
              <a:t>doubl</a:t>
            </a:r>
            <a:r>
              <a:rPr lang="en-US" altLang="ko-KR" sz="1800" dirty="0"/>
              <a:t> </a:t>
            </a:r>
            <a:r>
              <a:rPr lang="ko-KR" altLang="en-US" sz="1800" dirty="0"/>
              <a:t>형으로 취급 </a:t>
            </a:r>
            <a:endParaRPr lang="en-US" altLang="ko-KR" sz="1800" dirty="0"/>
          </a:p>
          <a:p>
            <a:r>
              <a:rPr lang="ko-KR" altLang="en-US" sz="1800" dirty="0"/>
              <a:t>연산을 수행할 때 두 개의 </a:t>
            </a:r>
            <a:r>
              <a:rPr lang="ko-KR" altLang="en-US" sz="1800" dirty="0" err="1"/>
              <a:t>피연산자가</a:t>
            </a:r>
            <a:r>
              <a:rPr lang="ko-KR" altLang="en-US" sz="1800" dirty="0"/>
              <a:t> 다른 형일 경우 자동으로 확대 형 변환을 수행</a:t>
            </a:r>
            <a:endParaRPr lang="en-US" altLang="ko-KR" sz="1800" dirty="0"/>
          </a:p>
          <a:p>
            <a:endParaRPr lang="en-US" altLang="ko-KR" sz="1800" dirty="0"/>
          </a:p>
          <a:p>
            <a:endParaRPr lang="en-US" altLang="ko-KR" sz="1800" dirty="0"/>
          </a:p>
          <a:p>
            <a:endParaRPr lang="en-US" altLang="ko-KR" sz="1800" dirty="0"/>
          </a:p>
          <a:p>
            <a:endParaRPr lang="en-US" altLang="ko-KR" sz="1800" dirty="0"/>
          </a:p>
        </p:txBody>
      </p:sp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4-1 </a:t>
            </a:r>
            <a:r>
              <a:rPr lang="ko-KR" altLang="en-US" dirty="0"/>
              <a:t>연산과 </a:t>
            </a:r>
            <a:r>
              <a:rPr lang="ko-KR" altLang="en-US" dirty="0" err="1"/>
              <a:t>자료형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4 </a:t>
            </a:r>
            <a:r>
              <a:rPr lang="ko-KR" altLang="en-US" dirty="0"/>
              <a:t>연산과 형 변환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42</a:t>
            </a:fld>
            <a:endParaRPr lang="en-US" altLang="ko-KR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48544" y="2060848"/>
            <a:ext cx="7969424" cy="6953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3728864" y="2708920"/>
            <a:ext cx="15728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/>
              <a:t>- </a:t>
            </a:r>
            <a:r>
              <a:rPr lang="ko-KR" altLang="en-US" sz="1100" b="1" dirty="0"/>
              <a:t>확대 형 변환의 순서 </a:t>
            </a:r>
            <a:r>
              <a:rPr lang="en-US" altLang="ko-KR" sz="1100" b="1" dirty="0"/>
              <a:t>-</a:t>
            </a:r>
            <a:endParaRPr lang="ko-KR" altLang="en-US" sz="1100" b="1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48544" y="3068960"/>
            <a:ext cx="7199734" cy="30679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161531351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600200"/>
            <a:ext cx="6172200" cy="49316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4-1 </a:t>
            </a:r>
            <a:r>
              <a:rPr lang="ko-KR" altLang="en-US" dirty="0"/>
              <a:t>연산과 </a:t>
            </a:r>
            <a:r>
              <a:rPr lang="ko-KR" altLang="en-US" dirty="0" err="1"/>
              <a:t>자료형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4 </a:t>
            </a:r>
            <a:r>
              <a:rPr lang="ko-KR" altLang="en-US" dirty="0"/>
              <a:t>연산과 형 변환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419600" y="1447800"/>
            <a:ext cx="5053211" cy="14279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51531026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형 변환</a:t>
            </a:r>
            <a:r>
              <a:rPr lang="en-US" altLang="ko-KR" dirty="0"/>
              <a:t>(Casting)</a:t>
            </a:r>
          </a:p>
          <a:p>
            <a:pPr lvl="1"/>
            <a:r>
              <a:rPr lang="ko-KR" altLang="en-US" dirty="0"/>
              <a:t>특정 자료형의 값을 다른 형태의 변수에 배정할 때 발생</a:t>
            </a:r>
            <a:endParaRPr lang="en-US" altLang="ko-KR" dirty="0"/>
          </a:p>
          <a:p>
            <a:pPr lvl="1"/>
            <a:r>
              <a:rPr lang="ko-KR" altLang="en-US" dirty="0"/>
              <a:t>확대</a:t>
            </a:r>
            <a:r>
              <a:rPr lang="en-US" altLang="ko-KR" dirty="0"/>
              <a:t>(widening) </a:t>
            </a:r>
            <a:r>
              <a:rPr lang="ko-KR" altLang="en-US" dirty="0"/>
              <a:t>형 변환과 축소</a:t>
            </a:r>
            <a:r>
              <a:rPr lang="en-US" altLang="ko-KR" dirty="0"/>
              <a:t>(narrowing) </a:t>
            </a:r>
            <a:r>
              <a:rPr lang="ko-KR" altLang="en-US" dirty="0"/>
              <a:t>형 변환으로 구분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확대 형 변환</a:t>
            </a:r>
            <a:endParaRPr lang="en-US" altLang="ko-KR" dirty="0"/>
          </a:p>
          <a:p>
            <a:pPr lvl="2"/>
            <a:r>
              <a:rPr lang="ko-KR" altLang="en-US" dirty="0"/>
              <a:t>두 개의 타입이 같거나 </a:t>
            </a:r>
            <a:r>
              <a:rPr lang="ko-KR" altLang="en-US" dirty="0" err="1"/>
              <a:t>치역</a:t>
            </a:r>
            <a:r>
              <a:rPr lang="en-US" altLang="ko-KR" dirty="0"/>
              <a:t>(</a:t>
            </a:r>
            <a:r>
              <a:rPr lang="en-US" altLang="ko-KR" dirty="0" err="1"/>
              <a:t>traget</a:t>
            </a:r>
            <a:r>
              <a:rPr lang="en-US" altLang="ko-KR" dirty="0"/>
              <a:t> type)</a:t>
            </a:r>
            <a:r>
              <a:rPr lang="ko-KR" altLang="en-US" dirty="0"/>
              <a:t>이 정의역</a:t>
            </a:r>
            <a:r>
              <a:rPr lang="en-US" altLang="ko-KR" dirty="0"/>
              <a:t>(source type)</a:t>
            </a:r>
            <a:r>
              <a:rPr lang="ko-KR" altLang="en-US" dirty="0"/>
              <a:t>보다 더 넓어 값의 손실이 발생되지 않고 저장</a:t>
            </a:r>
            <a:endParaRPr lang="en-US" altLang="ko-KR" dirty="0"/>
          </a:p>
          <a:p>
            <a:pPr lvl="2"/>
            <a:r>
              <a:rPr lang="ko-KR" altLang="en-US" dirty="0"/>
              <a:t>자동으로 형 변환이 발생한다</a:t>
            </a:r>
            <a:endParaRPr lang="en-US" altLang="ko-KR" dirty="0"/>
          </a:p>
          <a:p>
            <a:pPr lvl="1"/>
            <a:r>
              <a:rPr lang="ko-KR" altLang="en-US" dirty="0"/>
              <a:t>축소 형 변환</a:t>
            </a:r>
            <a:endParaRPr lang="en-US" altLang="ko-KR" dirty="0"/>
          </a:p>
          <a:p>
            <a:pPr lvl="2"/>
            <a:r>
              <a:rPr lang="ko-KR" altLang="en-US" dirty="0"/>
              <a:t>확대 형 변환의 반대의 경우</a:t>
            </a:r>
            <a:endParaRPr lang="en-US" altLang="ko-KR" dirty="0"/>
          </a:p>
          <a:p>
            <a:pPr lvl="2"/>
            <a:r>
              <a:rPr lang="ko-KR" altLang="en-US" dirty="0"/>
              <a:t>명시적인 형 변환 구문을 사용</a:t>
            </a:r>
          </a:p>
        </p:txBody>
      </p:sp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4-2 </a:t>
            </a:r>
            <a:r>
              <a:rPr lang="ko-KR" altLang="en-US" dirty="0"/>
              <a:t>형 변환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4 </a:t>
            </a:r>
            <a:r>
              <a:rPr lang="ko-KR" altLang="en-US" dirty="0"/>
              <a:t>연산과 형 변환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44</a:t>
            </a:fld>
            <a:endParaRPr lang="en-US" altLang="ko-KR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28664" y="4653135"/>
            <a:ext cx="5184576" cy="19593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310721559"/>
      </p:ext>
    </p:extLst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4-2 </a:t>
            </a:r>
            <a:r>
              <a:rPr lang="ko-KR" altLang="en-US" dirty="0"/>
              <a:t>형 변환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4 </a:t>
            </a:r>
            <a:r>
              <a:rPr lang="ko-KR" altLang="en-US" dirty="0"/>
              <a:t>연산과 형 변환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20552" y="1628800"/>
            <a:ext cx="8100984" cy="4278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760220653"/>
      </p:ext>
    </p:extLst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4-2 </a:t>
            </a:r>
            <a:r>
              <a:rPr lang="ko-KR" altLang="en-US" dirty="0"/>
              <a:t>형 변환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4 </a:t>
            </a:r>
            <a:r>
              <a:rPr lang="ko-KR" altLang="en-US" dirty="0"/>
              <a:t>연산과 형 변환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46</a:t>
            </a:fld>
            <a:endParaRPr lang="en-US" altLang="ko-KR" dirty="0"/>
          </a:p>
        </p:txBody>
      </p:sp>
      <p:grpSp>
        <p:nvGrpSpPr>
          <p:cNvPr id="3" name="그룹 2"/>
          <p:cNvGrpSpPr/>
          <p:nvPr/>
        </p:nvGrpSpPr>
        <p:grpSpPr>
          <a:xfrm>
            <a:off x="152400" y="1524000"/>
            <a:ext cx="6172200" cy="4948340"/>
            <a:chOff x="381000" y="1223860"/>
            <a:chExt cx="5762625" cy="4443667"/>
          </a:xfrm>
        </p:grpSpPr>
        <p:pic>
          <p:nvPicPr>
            <p:cNvPr id="14339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2080" y="4329992"/>
              <a:ext cx="5531500" cy="13375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338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1000" y="1223860"/>
              <a:ext cx="5762625" cy="31869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029200" y="1718799"/>
            <a:ext cx="4684217" cy="13842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788870778"/>
      </p:ext>
    </p:extLst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4-2 </a:t>
            </a:r>
            <a:r>
              <a:rPr lang="ko-KR" altLang="en-US" dirty="0"/>
              <a:t>형 변환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4 </a:t>
            </a:r>
            <a:r>
              <a:rPr lang="ko-KR" altLang="en-US" dirty="0"/>
              <a:t>연산과 형 변환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47</a:t>
            </a:fld>
            <a:endParaRPr lang="en-US" altLang="ko-KR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600200"/>
            <a:ext cx="5900738" cy="10927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4419600"/>
            <a:ext cx="2993970" cy="168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4546" y="2681755"/>
            <a:ext cx="5791200" cy="3096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922879"/>
      </p:ext>
    </p:extLst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3.14</a:t>
            </a:r>
          </a:p>
        </p:txBody>
      </p:sp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4-2 </a:t>
            </a:r>
            <a:r>
              <a:rPr lang="ko-KR" altLang="en-US" dirty="0"/>
              <a:t>형 변환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4 </a:t>
            </a:r>
            <a:r>
              <a:rPr lang="ko-KR" altLang="en-US" dirty="0"/>
              <a:t>연산과 형 변환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48</a:t>
            </a:fld>
            <a:endParaRPr lang="en-US" altLang="ko-KR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752600"/>
            <a:ext cx="6262688" cy="44105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236641" y="1370045"/>
            <a:ext cx="4669359" cy="14043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981874828"/>
      </p:ext>
    </p:extLst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수식은 연산자와 </a:t>
            </a:r>
            <a:r>
              <a:rPr lang="ko-KR" altLang="en-US" dirty="0" err="1"/>
              <a:t>피연산자로</a:t>
            </a:r>
            <a:r>
              <a:rPr lang="ko-KR" altLang="en-US" dirty="0"/>
              <a:t> 구성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연산자의 사용 형태는 </a:t>
            </a:r>
            <a:r>
              <a:rPr lang="en-US" altLang="ko-KR" dirty="0"/>
              <a:t>3</a:t>
            </a:r>
            <a:r>
              <a:rPr lang="ko-KR" altLang="en-US" dirty="0"/>
              <a:t>가지 </a:t>
            </a:r>
            <a:endParaRPr lang="en-US" altLang="ko-KR" dirty="0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5 </a:t>
            </a:r>
            <a:r>
              <a:rPr lang="ko-KR" altLang="en-US" dirty="0"/>
              <a:t>연산자와 수식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92560" y="1772816"/>
            <a:ext cx="4543797" cy="15497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92560" y="4509120"/>
            <a:ext cx="4536504" cy="13278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404046654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9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25000"/>
              </a:lnSpc>
            </a:pPr>
            <a:r>
              <a:rPr lang="ko-KR" altLang="en-US" dirty="0"/>
              <a:t>실습예제 </a:t>
            </a:r>
            <a:r>
              <a:rPr lang="en-US" altLang="ko-KR" dirty="0"/>
              <a:t>3.1 : </a:t>
            </a:r>
            <a:r>
              <a:rPr lang="ko-KR" altLang="en-US" dirty="0" err="1"/>
              <a:t>예약어를</a:t>
            </a:r>
            <a:r>
              <a:rPr lang="ko-KR" altLang="en-US" dirty="0"/>
              <a:t> 변수로 사용</a:t>
            </a:r>
            <a:r>
              <a:rPr lang="en-US" altLang="ko-KR" dirty="0"/>
              <a:t>?</a:t>
            </a:r>
          </a:p>
        </p:txBody>
      </p:sp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1 </a:t>
            </a:r>
            <a:r>
              <a:rPr lang="ko-KR" altLang="en-US" dirty="0" err="1"/>
              <a:t>식별자와</a:t>
            </a:r>
            <a:r>
              <a:rPr lang="ko-KR" altLang="en-US" dirty="0"/>
              <a:t> </a:t>
            </a:r>
            <a:r>
              <a:rPr lang="ko-KR" altLang="en-US" dirty="0" err="1"/>
              <a:t>예약어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5</a:t>
            </a:fld>
            <a:endParaRPr lang="en-US" altLang="ko-KR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47800" y="2026130"/>
            <a:ext cx="5904656" cy="45270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270504695"/>
      </p:ext>
    </p:extLst>
  </p:cSld>
  <p:clrMapOvr>
    <a:masterClrMapping/>
  </p:clrMapOvr>
  <p:transition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자바의 산술 연산자</a:t>
            </a:r>
            <a:endParaRPr lang="en-US" altLang="ko-KR" dirty="0"/>
          </a:p>
          <a:p>
            <a:pPr lvl="1"/>
            <a:r>
              <a:rPr lang="ko-KR" altLang="en-US" dirty="0" err="1"/>
              <a:t>단항</a:t>
            </a:r>
            <a:r>
              <a:rPr lang="ko-KR" altLang="en-US" dirty="0"/>
              <a:t> 연산자는 </a:t>
            </a:r>
            <a:r>
              <a:rPr lang="ko-KR" altLang="en-US" dirty="0" err="1"/>
              <a:t>피연산자로</a:t>
            </a:r>
            <a:r>
              <a:rPr lang="ko-KR" altLang="en-US" dirty="0"/>
              <a:t> 변수만 사용</a:t>
            </a:r>
            <a:endParaRPr lang="en-US" altLang="ko-KR" dirty="0"/>
          </a:p>
        </p:txBody>
      </p:sp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5-1 </a:t>
            </a:r>
            <a:r>
              <a:rPr lang="ko-KR" altLang="en-US" dirty="0"/>
              <a:t>산술 연산자</a:t>
            </a: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5 </a:t>
            </a:r>
            <a:r>
              <a:rPr lang="ko-KR" altLang="en-US" dirty="0"/>
              <a:t>연산자와 수식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64568" y="2276871"/>
            <a:ext cx="6912768" cy="3541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799291662"/>
      </p:ext>
    </p:extLst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5-1 </a:t>
            </a:r>
            <a:r>
              <a:rPr lang="ko-KR" altLang="en-US" dirty="0"/>
              <a:t>산술 연산자</a:t>
            </a: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5 </a:t>
            </a:r>
            <a:r>
              <a:rPr lang="ko-KR" altLang="en-US" dirty="0"/>
              <a:t>연산자와 수식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304800" y="1524000"/>
            <a:ext cx="4953000" cy="4953000"/>
            <a:chOff x="776536" y="1628800"/>
            <a:chExt cx="4748974" cy="4776013"/>
          </a:xfrm>
        </p:grpSpPr>
        <p:grpSp>
          <p:nvGrpSpPr>
            <p:cNvPr id="8" name="그룹 7"/>
            <p:cNvGrpSpPr/>
            <p:nvPr/>
          </p:nvGrpSpPr>
          <p:grpSpPr>
            <a:xfrm>
              <a:off x="776536" y="1628800"/>
              <a:ext cx="4748974" cy="4776013"/>
              <a:chOff x="776536" y="1628800"/>
              <a:chExt cx="4748974" cy="4776013"/>
            </a:xfrm>
          </p:grpSpPr>
          <p:pic>
            <p:nvPicPr>
              <p:cNvPr id="10243" name="Picture 3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793470" y="4500653"/>
                <a:ext cx="4732040" cy="190416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0242" name="Picture 2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776536" y="1628800"/>
                <a:ext cx="4601741" cy="2936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pic>
          <p:nvPicPr>
            <p:cNvPr id="17410" name="Picture 2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9240" y="1740160"/>
              <a:ext cx="609600" cy="1611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267200" y="1984258"/>
            <a:ext cx="5286464" cy="23515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664314276"/>
      </p:ext>
    </p:extLst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3.16</a:t>
            </a:r>
          </a:p>
        </p:txBody>
      </p:sp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5-1 </a:t>
            </a:r>
            <a:r>
              <a:rPr lang="ko-KR" altLang="en-US" dirty="0"/>
              <a:t>산술 연산자</a:t>
            </a: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5 </a:t>
            </a:r>
            <a:r>
              <a:rPr lang="ko-KR" altLang="en-US" dirty="0"/>
              <a:t>연산자와 수식</a:t>
            </a:r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97015" y="1340768"/>
            <a:ext cx="4490987" cy="15121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347" y="1953892"/>
            <a:ext cx="4811641" cy="4553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64189"/>
      </p:ext>
    </p:extLst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5-1 </a:t>
            </a:r>
            <a:r>
              <a:rPr lang="ko-KR" altLang="en-US" dirty="0"/>
              <a:t>산술 연산자</a:t>
            </a: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5 </a:t>
            </a:r>
            <a:r>
              <a:rPr lang="ko-KR" altLang="en-US" dirty="0"/>
              <a:t>연산자와 수식</a:t>
            </a:r>
          </a:p>
        </p:txBody>
      </p:sp>
      <p:grpSp>
        <p:nvGrpSpPr>
          <p:cNvPr id="10" name="그룹 9"/>
          <p:cNvGrpSpPr/>
          <p:nvPr/>
        </p:nvGrpSpPr>
        <p:grpSpPr>
          <a:xfrm>
            <a:off x="560512" y="1628800"/>
            <a:ext cx="4896544" cy="4680520"/>
            <a:chOff x="704528" y="1772816"/>
            <a:chExt cx="4726230" cy="4511830"/>
          </a:xfrm>
        </p:grpSpPr>
        <p:pic>
          <p:nvPicPr>
            <p:cNvPr id="12291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59602" y="4110940"/>
              <a:ext cx="4392488" cy="21737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2290" name="Picture 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04528" y="1772816"/>
              <a:ext cx="4726230" cy="24482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080" y="1740160"/>
            <a:ext cx="642937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4479" y="4189830"/>
            <a:ext cx="2141500" cy="2390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41943403"/>
      </p:ext>
    </p:extLst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관계 연산자</a:t>
            </a:r>
            <a:endParaRPr lang="en-US" altLang="ko-KR" dirty="0"/>
          </a:p>
          <a:p>
            <a:pPr lvl="1"/>
            <a:r>
              <a:rPr lang="ko-KR" altLang="en-US" dirty="0"/>
              <a:t>두 개의 </a:t>
            </a:r>
            <a:r>
              <a:rPr lang="ko-KR" altLang="en-US" dirty="0" err="1"/>
              <a:t>피연산자</a:t>
            </a:r>
            <a:r>
              <a:rPr lang="ko-KR" altLang="en-US" dirty="0"/>
              <a:t> 값들을 비교하여 </a:t>
            </a:r>
            <a:r>
              <a:rPr lang="en-US" altLang="ko-KR" dirty="0"/>
              <a:t>true </a:t>
            </a:r>
            <a:r>
              <a:rPr lang="ko-KR" altLang="en-US" dirty="0"/>
              <a:t>또는 </a:t>
            </a:r>
            <a:r>
              <a:rPr lang="en-US" altLang="ko-KR" dirty="0"/>
              <a:t>false </a:t>
            </a:r>
            <a:r>
              <a:rPr lang="ko-KR" altLang="en-US" dirty="0"/>
              <a:t>값을 반환하는 연산자</a:t>
            </a:r>
            <a:endParaRPr lang="en-US" altLang="ko-KR" dirty="0"/>
          </a:p>
          <a:p>
            <a:pPr lvl="1"/>
            <a:r>
              <a:rPr lang="ko-KR" altLang="en-US" dirty="0"/>
              <a:t>선택문과 반복문의 </a:t>
            </a:r>
            <a:r>
              <a:rPr lang="ko-KR" altLang="en-US" dirty="0" err="1"/>
              <a:t>조건식에</a:t>
            </a:r>
            <a:r>
              <a:rPr lang="ko-KR" altLang="en-US" dirty="0"/>
              <a:t> 사용</a:t>
            </a:r>
            <a:endParaRPr lang="en-US" altLang="ko-KR" dirty="0"/>
          </a:p>
          <a:p>
            <a:pPr lvl="1"/>
            <a:r>
              <a:rPr lang="ko-KR" altLang="en-US" dirty="0" err="1"/>
              <a:t>피연산자가</a:t>
            </a:r>
            <a:r>
              <a:rPr lang="ko-KR" altLang="en-US" dirty="0"/>
              <a:t> 서로 다른 형일 경우 </a:t>
            </a:r>
            <a:r>
              <a:rPr lang="ko-KR" altLang="en-US" dirty="0" err="1"/>
              <a:t>자료형의</a:t>
            </a:r>
            <a:r>
              <a:rPr lang="ko-KR" altLang="en-US" dirty="0"/>
              <a:t> 범위가 큰 쪽으로 자동 형 변환</a:t>
            </a:r>
            <a:endParaRPr lang="en-US" altLang="ko-KR" dirty="0"/>
          </a:p>
        </p:txBody>
      </p:sp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5-2 </a:t>
            </a:r>
            <a:r>
              <a:rPr lang="ko-KR" altLang="en-US" dirty="0"/>
              <a:t>관계 및 논리 연산자</a:t>
            </a: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5 </a:t>
            </a:r>
            <a:r>
              <a:rPr lang="ko-KR" altLang="en-US" dirty="0"/>
              <a:t>연산자와 수식</a:t>
            </a: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24607" y="2996952"/>
            <a:ext cx="6018961" cy="2376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256323054"/>
      </p:ext>
    </p:extLst>
  </p:cSld>
  <p:clrMapOvr>
    <a:masterClrMapping/>
  </p:clrMapOvr>
  <p:transition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5-2 </a:t>
            </a:r>
            <a:r>
              <a:rPr lang="ko-KR" altLang="en-US" dirty="0"/>
              <a:t>관계 및 논리 연산자</a:t>
            </a: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5 </a:t>
            </a:r>
            <a:r>
              <a:rPr lang="ko-KR" altLang="en-US" dirty="0"/>
              <a:t>연산자와 수식</a:t>
            </a:r>
          </a:p>
        </p:txBody>
      </p:sp>
      <p:grpSp>
        <p:nvGrpSpPr>
          <p:cNvPr id="8" name="그룹 7"/>
          <p:cNvGrpSpPr/>
          <p:nvPr/>
        </p:nvGrpSpPr>
        <p:grpSpPr>
          <a:xfrm>
            <a:off x="704528" y="1628800"/>
            <a:ext cx="5587727" cy="4701726"/>
            <a:chOff x="920552" y="1844824"/>
            <a:chExt cx="5587727" cy="4701726"/>
          </a:xfrm>
        </p:grpSpPr>
        <p:pic>
          <p:nvPicPr>
            <p:cNvPr id="15363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009494" y="3077765"/>
              <a:ext cx="5328592" cy="34687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362" name="Picture 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920552" y="1844824"/>
              <a:ext cx="5587727" cy="126764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700" y="1771260"/>
            <a:ext cx="762000" cy="1933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1600200"/>
            <a:ext cx="2698158" cy="22388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86878430"/>
      </p:ext>
    </p:extLst>
  </p:cSld>
  <p:clrMapOvr>
    <a:masterClrMapping/>
  </p:clrMapOvr>
  <p:transition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논리 연산자</a:t>
            </a:r>
            <a:endParaRPr lang="en-US" altLang="ko-KR" dirty="0"/>
          </a:p>
          <a:p>
            <a:pPr lvl="1"/>
            <a:r>
              <a:rPr lang="ko-KR" altLang="en-US" dirty="0"/>
              <a:t>두 개의 피연사자의 값을 평가하여 </a:t>
            </a:r>
            <a:r>
              <a:rPr lang="en-US" altLang="ko-KR" dirty="0"/>
              <a:t>true </a:t>
            </a:r>
            <a:r>
              <a:rPr lang="ko-KR" altLang="en-US" dirty="0"/>
              <a:t>또는 </a:t>
            </a:r>
            <a:r>
              <a:rPr lang="en-US" altLang="ko-KR" dirty="0"/>
              <a:t>false </a:t>
            </a:r>
            <a:r>
              <a:rPr lang="ko-KR" altLang="en-US" dirty="0"/>
              <a:t>값을 반환</a:t>
            </a:r>
            <a:endParaRPr lang="en-US" altLang="ko-KR" dirty="0"/>
          </a:p>
          <a:p>
            <a:pPr lvl="1"/>
            <a:r>
              <a:rPr lang="en-US" altLang="ko-KR" dirty="0"/>
              <a:t> </a:t>
            </a:r>
            <a:r>
              <a:rPr lang="ko-KR" altLang="en-US" dirty="0"/>
              <a:t>두 개의 </a:t>
            </a:r>
            <a:r>
              <a:rPr lang="ko-KR" altLang="en-US" dirty="0" err="1"/>
              <a:t>피연산자가</a:t>
            </a:r>
            <a:r>
              <a:rPr lang="ko-KR" altLang="en-US" dirty="0"/>
              <a:t> 반드시 </a:t>
            </a:r>
            <a:r>
              <a:rPr lang="en-US" altLang="ko-KR" dirty="0"/>
              <a:t>true </a:t>
            </a:r>
            <a:r>
              <a:rPr lang="ko-KR" altLang="en-US" dirty="0"/>
              <a:t>또는 </a:t>
            </a:r>
            <a:r>
              <a:rPr lang="en-US" altLang="ko-KR" dirty="0"/>
              <a:t>false </a:t>
            </a:r>
            <a:r>
              <a:rPr lang="ko-KR" altLang="en-US" dirty="0"/>
              <a:t>값을 가져야 한다</a:t>
            </a:r>
            <a:endParaRPr lang="en-US" altLang="ko-KR" dirty="0"/>
          </a:p>
          <a:p>
            <a:pPr lvl="1"/>
            <a:r>
              <a:rPr lang="ko-KR" altLang="en-US" dirty="0"/>
              <a:t>이항 논리 연산자 </a:t>
            </a:r>
            <a:r>
              <a:rPr lang="en-US" altLang="ko-KR" dirty="0"/>
              <a:t>: &amp;&amp;(AND) , ||(OR)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 err="1"/>
              <a:t>단항</a:t>
            </a:r>
            <a:r>
              <a:rPr lang="ko-KR" altLang="en-US" dirty="0"/>
              <a:t> 논리 연산자 </a:t>
            </a:r>
            <a:r>
              <a:rPr lang="en-US" altLang="ko-KR" dirty="0"/>
              <a:t>: !(NOT)</a:t>
            </a:r>
          </a:p>
        </p:txBody>
      </p:sp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5-2 </a:t>
            </a:r>
            <a:r>
              <a:rPr lang="ko-KR" altLang="en-US" dirty="0"/>
              <a:t>관계 및 논리 연산자</a:t>
            </a: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5 </a:t>
            </a:r>
            <a:r>
              <a:rPr lang="ko-KR" altLang="en-US" dirty="0"/>
              <a:t>연산자와 수식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52600" y="2852936"/>
            <a:ext cx="5888654" cy="1656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496616" y="5373216"/>
            <a:ext cx="5816413" cy="1008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89457966"/>
      </p:ext>
    </p:extLst>
  </p:cSld>
  <p:clrMapOvr>
    <a:masterClrMapping/>
  </p:clrMapOvr>
  <p:transition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관계 연산자와 논리 연산자의 사용 예</a:t>
            </a:r>
            <a:endParaRPr lang="en-US" altLang="ko-KR" dirty="0"/>
          </a:p>
        </p:txBody>
      </p:sp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5-2 </a:t>
            </a:r>
            <a:r>
              <a:rPr lang="ko-KR" altLang="en-US" dirty="0"/>
              <a:t>관계 및 논리 연산자</a:t>
            </a: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5 </a:t>
            </a:r>
            <a:r>
              <a:rPr lang="ko-KR" altLang="en-US" dirty="0"/>
              <a:t>연산자와 수식</a:t>
            </a: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48544" y="1844824"/>
            <a:ext cx="6867897" cy="21604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002763322"/>
      </p:ext>
    </p:extLst>
  </p:cSld>
  <p:clrMapOvr>
    <a:masterClrMapping/>
  </p:clrMapOvr>
  <p:transition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관계 연산자와 논리 연산자의 사용 예</a:t>
            </a:r>
            <a:endParaRPr lang="en-US" altLang="ko-KR" dirty="0"/>
          </a:p>
        </p:txBody>
      </p:sp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5-2 </a:t>
            </a:r>
            <a:r>
              <a:rPr lang="ko-KR" altLang="en-US" dirty="0"/>
              <a:t>관계 및 논리 연산자</a:t>
            </a: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5 </a:t>
            </a:r>
            <a:r>
              <a:rPr lang="ko-KR" altLang="en-US" dirty="0"/>
              <a:t>연산자와 수식</a:t>
            </a: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9600" y="2011745"/>
            <a:ext cx="5040560" cy="46703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241032" y="1628800"/>
            <a:ext cx="4508368" cy="15384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133600"/>
            <a:ext cx="733425" cy="2072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58721293"/>
      </p:ext>
    </p:extLst>
  </p:cSld>
  <p:clrMapOvr>
    <a:masterClrMapping/>
  </p:clrMapOvr>
  <p:transition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비트 연산자는 </a:t>
            </a:r>
            <a:r>
              <a:rPr lang="en-US" altLang="ko-KR" dirty="0"/>
              <a:t>2</a:t>
            </a:r>
            <a:r>
              <a:rPr lang="ko-KR" altLang="en-US" dirty="0"/>
              <a:t>진수로 표현된 정수를 비트 단위로 취급하는 연산자</a:t>
            </a:r>
            <a:endParaRPr lang="en-US" altLang="ko-KR" dirty="0"/>
          </a:p>
          <a:p>
            <a:r>
              <a:rPr lang="ko-KR" altLang="en-US" dirty="0"/>
              <a:t>비트 연산자에는 비트 논리 연산자와 시프트 연산자가 있다</a:t>
            </a:r>
            <a:endParaRPr lang="en-US" altLang="ko-KR" dirty="0"/>
          </a:p>
          <a:p>
            <a:r>
              <a:rPr lang="ko-KR" altLang="en-US" dirty="0"/>
              <a:t>비트 논리 연산자</a:t>
            </a:r>
            <a:endParaRPr lang="en-US" altLang="ko-KR" dirty="0"/>
          </a:p>
        </p:txBody>
      </p:sp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5-3 </a:t>
            </a:r>
            <a:r>
              <a:rPr lang="ko-KR" altLang="en-US" dirty="0"/>
              <a:t>비트 연산자</a:t>
            </a: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5 </a:t>
            </a:r>
            <a:r>
              <a:rPr lang="ko-KR" altLang="en-US" dirty="0"/>
              <a:t>연산자와 수식</a:t>
            </a:r>
          </a:p>
        </p:txBody>
      </p:sp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64568" y="2780928"/>
            <a:ext cx="6858010" cy="20882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299460908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9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25000"/>
              </a:lnSpc>
            </a:pPr>
            <a:r>
              <a:rPr lang="ko-KR" altLang="en-US" dirty="0"/>
              <a:t>자바에서 식별자의 사용은 강제적이지는 않지만 일반적인 관례가 있다</a:t>
            </a:r>
            <a:endParaRPr lang="en-US" altLang="ko-KR" dirty="0"/>
          </a:p>
        </p:txBody>
      </p:sp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1 </a:t>
            </a:r>
            <a:r>
              <a:rPr lang="ko-KR" altLang="en-US" dirty="0" err="1"/>
              <a:t>식별자와</a:t>
            </a:r>
            <a:r>
              <a:rPr lang="ko-KR" altLang="en-US" dirty="0"/>
              <a:t> </a:t>
            </a:r>
            <a:r>
              <a:rPr lang="ko-KR" altLang="en-US" dirty="0" err="1"/>
              <a:t>예약어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6</a:t>
            </a:fld>
            <a:endParaRPr lang="en-US" altLang="ko-KR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20552" y="1916832"/>
            <a:ext cx="8359105" cy="360039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27278502"/>
      </p:ext>
    </p:extLst>
  </p:cSld>
  <p:clrMapOvr>
    <a:masterClrMapping/>
  </p:clrMapOvr>
  <p:transition>
    <p:fade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비트 논리 연산자의 </a:t>
            </a:r>
            <a:r>
              <a:rPr lang="ko-KR" altLang="en-US" dirty="0" err="1"/>
              <a:t>진위표</a:t>
            </a:r>
            <a:endParaRPr lang="en-US" altLang="ko-KR" dirty="0"/>
          </a:p>
        </p:txBody>
      </p:sp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5-3 </a:t>
            </a:r>
            <a:r>
              <a:rPr lang="ko-KR" altLang="en-US" dirty="0"/>
              <a:t>비트 연산자</a:t>
            </a: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5 </a:t>
            </a:r>
            <a:r>
              <a:rPr lang="ko-KR" altLang="en-US" dirty="0"/>
              <a:t>연산자와 수식</a:t>
            </a:r>
          </a:p>
        </p:txBody>
      </p:sp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9560" y="1981200"/>
            <a:ext cx="4802620" cy="2808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484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64968" y="3861048"/>
            <a:ext cx="4976441" cy="23512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90746530"/>
      </p:ext>
    </p:extLst>
  </p:cSld>
  <p:clrMapOvr>
    <a:masterClrMapping/>
  </p:clrMapOvr>
  <p:transition>
    <p:fad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altLang="ko-KR" sz="1400" dirty="0" err="1"/>
              <a:t>Integer.toBinaryString</a:t>
            </a:r>
            <a:r>
              <a:rPr lang="en-US" altLang="ko-KR" sz="1400" dirty="0"/>
              <a:t>() : </a:t>
            </a:r>
            <a:r>
              <a:rPr lang="ko-KR" altLang="en-US" sz="1400" dirty="0"/>
              <a:t>정수를 비트 단위로 출력하는 라이브러리 </a:t>
            </a:r>
            <a:r>
              <a:rPr lang="ko-KR" altLang="en-US" sz="1400" dirty="0" err="1"/>
              <a:t>메소드</a:t>
            </a:r>
            <a:endParaRPr lang="en-US" altLang="ko-KR" sz="1400" dirty="0"/>
          </a:p>
        </p:txBody>
      </p:sp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5-3 </a:t>
            </a:r>
            <a:r>
              <a:rPr lang="ko-KR" altLang="en-US" dirty="0"/>
              <a:t>비트 연산자</a:t>
            </a: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5 </a:t>
            </a:r>
            <a:r>
              <a:rPr lang="ko-KR" altLang="en-US" dirty="0"/>
              <a:t>연산자와 수식</a:t>
            </a: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0512" y="1700808"/>
            <a:ext cx="6779942" cy="4608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97016" y="1700808"/>
            <a:ext cx="4696663" cy="1584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828800"/>
            <a:ext cx="1033462" cy="2640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89467067"/>
      </p:ext>
    </p:extLst>
  </p:cSld>
  <p:clrMapOvr>
    <a:masterClrMapping/>
  </p:clrMapOvr>
  <p:transition>
    <p:fad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시프트 연산자 </a:t>
            </a:r>
            <a:r>
              <a:rPr lang="en-US" altLang="ko-KR" dirty="0"/>
              <a:t>: </a:t>
            </a:r>
            <a:r>
              <a:rPr lang="ko-KR" altLang="en-US" dirty="0"/>
              <a:t>비트 단위로 이동</a:t>
            </a:r>
            <a:r>
              <a:rPr lang="en-US" altLang="ko-KR" dirty="0"/>
              <a:t>(</a:t>
            </a:r>
            <a:r>
              <a:rPr lang="ko-KR" altLang="en-US" dirty="0"/>
              <a:t>왼쪽 또는 오른쪽</a:t>
            </a:r>
            <a:r>
              <a:rPr lang="en-US" altLang="ko-KR" dirty="0"/>
              <a:t>)</a:t>
            </a:r>
            <a:r>
              <a:rPr lang="ko-KR" altLang="en-US" dirty="0"/>
              <a:t>하는 연산자</a:t>
            </a:r>
            <a:endParaRPr lang="en-US" altLang="ko-KR" dirty="0"/>
          </a:p>
          <a:p>
            <a:pPr lvl="1"/>
            <a:r>
              <a:rPr lang="ko-KR" altLang="en-US" dirty="0"/>
              <a:t>정수를 좌우로 </a:t>
            </a:r>
            <a:r>
              <a:rPr lang="ko-KR" altLang="en-US" dirty="0" err="1"/>
              <a:t>시프트하면</a:t>
            </a:r>
            <a:r>
              <a:rPr lang="ko-KR" altLang="en-US" dirty="0"/>
              <a:t> 곱셈과 나눗셈의 결과를 얻을 수 있다</a:t>
            </a:r>
            <a:endParaRPr lang="en-US" altLang="ko-KR" sz="1600" dirty="0">
              <a:solidFill>
                <a:srgbClr val="336699"/>
              </a:solidFill>
            </a:endParaRPr>
          </a:p>
        </p:txBody>
      </p:sp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5-3 </a:t>
            </a:r>
            <a:r>
              <a:rPr lang="ko-KR" altLang="en-US" dirty="0"/>
              <a:t>비트 연산자</a:t>
            </a: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5 </a:t>
            </a:r>
            <a:r>
              <a:rPr lang="ko-KR" altLang="en-US" dirty="0"/>
              <a:t>연산자와 수식</a:t>
            </a:r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92560" y="2204864"/>
            <a:ext cx="6454899" cy="22029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344358980"/>
      </p:ext>
    </p:extLst>
  </p:cSld>
  <p:clrMapOvr>
    <a:masterClrMapping/>
  </p:clrMapOvr>
  <p:transition>
    <p:fad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3.21</a:t>
            </a:r>
            <a:endParaRPr lang="en-US" altLang="ko-KR" sz="1600" dirty="0">
              <a:solidFill>
                <a:srgbClr val="336699"/>
              </a:solidFill>
            </a:endParaRPr>
          </a:p>
        </p:txBody>
      </p:sp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5-3 </a:t>
            </a:r>
            <a:r>
              <a:rPr lang="ko-KR" altLang="en-US" dirty="0"/>
              <a:t>비트 연산자</a:t>
            </a: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5 </a:t>
            </a:r>
            <a:r>
              <a:rPr lang="ko-KR" altLang="en-US" dirty="0"/>
              <a:t>연산자와 수식</a:t>
            </a:r>
          </a:p>
        </p:txBody>
      </p:sp>
      <p:grpSp>
        <p:nvGrpSpPr>
          <p:cNvPr id="8" name="그룹 7"/>
          <p:cNvGrpSpPr/>
          <p:nvPr/>
        </p:nvGrpSpPr>
        <p:grpSpPr>
          <a:xfrm>
            <a:off x="685800" y="2026301"/>
            <a:ext cx="5519215" cy="4656012"/>
            <a:chOff x="704528" y="1700808"/>
            <a:chExt cx="5519215" cy="4656012"/>
          </a:xfrm>
        </p:grpSpPr>
        <p:pic>
          <p:nvPicPr>
            <p:cNvPr id="23555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21462" y="4162486"/>
              <a:ext cx="5502281" cy="21943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3554" name="Picture 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04528" y="1700808"/>
              <a:ext cx="5503937" cy="25911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23556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385048" y="1412776"/>
            <a:ext cx="5394201" cy="2001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2133600"/>
            <a:ext cx="7239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21858893"/>
      </p:ext>
    </p:extLst>
  </p:cSld>
  <p:clrMapOvr>
    <a:masterClrMapping/>
  </p:clrMapOvr>
  <p:transition>
    <p:fad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자바의 배정 연산자 </a:t>
            </a:r>
            <a:r>
              <a:rPr lang="en-US" altLang="ko-KR" dirty="0"/>
              <a:t>“=“</a:t>
            </a:r>
          </a:p>
          <a:p>
            <a:pPr lvl="1"/>
            <a:r>
              <a:rPr lang="ko-KR" altLang="en-US" dirty="0"/>
              <a:t>배정 연산자의 왼쪽에는 반드시 변수만 올 수 있다</a:t>
            </a:r>
            <a:endParaRPr lang="en-US" altLang="ko-KR" dirty="0"/>
          </a:p>
          <a:p>
            <a:pPr lvl="1"/>
            <a:endParaRPr lang="en-US" altLang="ko-KR" sz="1200" dirty="0">
              <a:solidFill>
                <a:srgbClr val="336699"/>
              </a:solidFill>
            </a:endParaRPr>
          </a:p>
        </p:txBody>
      </p:sp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5-4 </a:t>
            </a:r>
            <a:r>
              <a:rPr lang="ko-KR" altLang="en-US" dirty="0"/>
              <a:t>배정 연산자와 단축 배정 연산자</a:t>
            </a: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5 </a:t>
            </a:r>
            <a:r>
              <a:rPr lang="ko-KR" altLang="en-US" dirty="0"/>
              <a:t>연산자와 수식</a:t>
            </a:r>
          </a:p>
        </p:txBody>
      </p:sp>
      <p:pic>
        <p:nvPicPr>
          <p:cNvPr id="2458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52600" y="2132856"/>
            <a:ext cx="6117134" cy="20242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2"/>
          <p:cNvSpPr txBox="1"/>
          <p:nvPr/>
        </p:nvSpPr>
        <p:spPr>
          <a:xfrm>
            <a:off x="1382273" y="3689562"/>
            <a:ext cx="351573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latin typeface="맑은 고딕" pitchFamily="50" charset="-127"/>
                <a:ea typeface="맑은 고딕" pitchFamily="50" charset="-127"/>
              </a:rPr>
              <a:t>10 </a:t>
            </a:r>
            <a:endParaRPr lang="ko-KR" altLang="en-US" sz="1100" b="1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75857852"/>
      </p:ext>
    </p:extLst>
  </p:cSld>
  <p:clrMapOvr>
    <a:masterClrMapping/>
  </p:clrMapOvr>
  <p:transition>
    <p:fade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단축 배정 연산자 </a:t>
            </a:r>
            <a:r>
              <a:rPr lang="en-US" altLang="ko-KR" dirty="0"/>
              <a:t>: </a:t>
            </a:r>
            <a:r>
              <a:rPr lang="ko-KR" altLang="en-US" dirty="0"/>
              <a:t>배정 연산자와 다른 연산자를 같이 사용할 수 있다</a:t>
            </a:r>
            <a:endParaRPr lang="en-US" altLang="ko-KR" dirty="0"/>
          </a:p>
        </p:txBody>
      </p:sp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5-4 </a:t>
            </a:r>
            <a:r>
              <a:rPr lang="ko-KR" altLang="en-US" dirty="0"/>
              <a:t>배정 연산자와 단축 배정 연산자</a:t>
            </a: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5 </a:t>
            </a:r>
            <a:r>
              <a:rPr lang="ko-KR" altLang="en-US" dirty="0"/>
              <a:t>연산자와 수식</a:t>
            </a:r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48544" y="1916832"/>
            <a:ext cx="4053061" cy="182865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27896223"/>
      </p:ext>
    </p:extLst>
  </p:cSld>
  <p:clrMapOvr>
    <a:masterClrMapping/>
  </p:clrMapOvr>
  <p:transition>
    <p:fade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단축 배정</a:t>
            </a:r>
            <a:endParaRPr lang="en-US" altLang="ko-KR" dirty="0"/>
          </a:p>
        </p:txBody>
      </p:sp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5-4 </a:t>
            </a:r>
            <a:r>
              <a:rPr lang="ko-KR" altLang="en-US" dirty="0"/>
              <a:t>배정 연산자와 단축 배정 연산자</a:t>
            </a: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5 </a:t>
            </a:r>
            <a:r>
              <a:rPr lang="ko-KR" altLang="en-US" dirty="0"/>
              <a:t>연산자와 수식</a:t>
            </a:r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71600" y="2129884"/>
            <a:ext cx="6624736" cy="432171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17238467"/>
      </p:ext>
    </p:extLst>
  </p:cSld>
  <p:clrMapOvr>
    <a:masterClrMapping/>
  </p:clrMapOvr>
  <p:transition>
    <p:fade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5-4 </a:t>
            </a:r>
            <a:r>
              <a:rPr lang="ko-KR" altLang="en-US" dirty="0"/>
              <a:t>배정 연산자와 단축 배정 연산자</a:t>
            </a: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5 </a:t>
            </a:r>
            <a:r>
              <a:rPr lang="ko-KR" altLang="en-US" dirty="0"/>
              <a:t>연산자와 수식</a:t>
            </a:r>
          </a:p>
        </p:txBody>
      </p:sp>
      <p:grpSp>
        <p:nvGrpSpPr>
          <p:cNvPr id="8" name="그룹 7"/>
          <p:cNvGrpSpPr/>
          <p:nvPr/>
        </p:nvGrpSpPr>
        <p:grpSpPr>
          <a:xfrm>
            <a:off x="533400" y="1454367"/>
            <a:ext cx="5872039" cy="5325076"/>
            <a:chOff x="848544" y="1772816"/>
            <a:chExt cx="5700911" cy="4915476"/>
          </a:xfrm>
        </p:grpSpPr>
        <p:pic>
          <p:nvPicPr>
            <p:cNvPr id="27651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882844" y="4768871"/>
              <a:ext cx="5563470" cy="19194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7650" name="Picture 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848544" y="1772816"/>
              <a:ext cx="5700911" cy="31091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27652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688751" y="4587429"/>
            <a:ext cx="5187702" cy="1732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00200"/>
            <a:ext cx="876300" cy="257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71889058"/>
      </p:ext>
    </p:extLst>
  </p:cSld>
  <p:clrMapOvr>
    <a:masterClrMapping/>
  </p:clrMapOvr>
  <p:transition>
    <p:fade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3</a:t>
            </a:r>
            <a:r>
              <a:rPr lang="ko-KR" altLang="en-US" dirty="0"/>
              <a:t>항 연산자 </a:t>
            </a:r>
            <a:r>
              <a:rPr lang="en-US" altLang="ko-KR" dirty="0"/>
              <a:t>: 3</a:t>
            </a:r>
            <a:r>
              <a:rPr lang="ko-KR" altLang="en-US" dirty="0"/>
              <a:t>개의 </a:t>
            </a:r>
            <a:r>
              <a:rPr lang="ko-KR" altLang="en-US" dirty="0" err="1"/>
              <a:t>피연산자를</a:t>
            </a:r>
            <a:r>
              <a:rPr lang="ko-KR" altLang="en-US" dirty="0"/>
              <a:t> 가진 </a:t>
            </a:r>
            <a:r>
              <a:rPr lang="en-US" altLang="ko-KR" dirty="0"/>
              <a:t>3</a:t>
            </a:r>
            <a:r>
              <a:rPr lang="ko-KR" altLang="en-US" dirty="0"/>
              <a:t>항 연산자 </a:t>
            </a:r>
            <a:r>
              <a:rPr lang="en-US" altLang="ko-KR" dirty="0"/>
              <a:t>“ ? : ”</a:t>
            </a:r>
            <a:r>
              <a:rPr lang="ko-KR" altLang="en-US" dirty="0"/>
              <a:t>제공</a:t>
            </a:r>
            <a:endParaRPr lang="en-US" altLang="ko-KR" dirty="0"/>
          </a:p>
        </p:txBody>
      </p:sp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5-5 3</a:t>
            </a:r>
            <a:r>
              <a:rPr lang="ko-KR" altLang="en-US" dirty="0"/>
              <a:t>항 연산자</a:t>
            </a: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5 </a:t>
            </a:r>
            <a:r>
              <a:rPr lang="ko-KR" altLang="en-US" dirty="0"/>
              <a:t>연산자와 수식</a:t>
            </a:r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92560" y="1772816"/>
            <a:ext cx="6575276" cy="10140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7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92560" y="2924944"/>
            <a:ext cx="6768752" cy="3344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145395769"/>
      </p:ext>
    </p:extLst>
  </p:cSld>
  <p:clrMapOvr>
    <a:masterClrMapping/>
  </p:clrMapOvr>
  <p:transition>
    <p:fade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5-5 3</a:t>
            </a:r>
            <a:r>
              <a:rPr lang="ko-KR" altLang="en-US" dirty="0"/>
              <a:t>항 연산자</a:t>
            </a: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5 </a:t>
            </a:r>
            <a:r>
              <a:rPr lang="ko-KR" altLang="en-US" dirty="0"/>
              <a:t>연산자와 수식</a:t>
            </a:r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20552" y="1700808"/>
            <a:ext cx="6336704" cy="4570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699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36976" y="1556792"/>
            <a:ext cx="6536804" cy="12339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828800"/>
            <a:ext cx="833437" cy="242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373435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9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25000"/>
              </a:lnSpc>
            </a:pPr>
            <a:r>
              <a:rPr lang="ko-KR" altLang="en-US" dirty="0"/>
              <a:t>일상 생활에서의 변수는</a:t>
            </a:r>
            <a:r>
              <a:rPr lang="en-US" altLang="ko-KR" dirty="0"/>
              <a:t>?</a:t>
            </a:r>
          </a:p>
          <a:p>
            <a:pPr>
              <a:lnSpc>
                <a:spcPct val="125000"/>
              </a:lnSpc>
            </a:pPr>
            <a:endParaRPr lang="en-US" altLang="ko-KR" dirty="0"/>
          </a:p>
          <a:p>
            <a:pPr>
              <a:lnSpc>
                <a:spcPct val="125000"/>
              </a:lnSpc>
            </a:pPr>
            <a:endParaRPr lang="en-US" altLang="ko-KR" dirty="0"/>
          </a:p>
          <a:p>
            <a:pPr>
              <a:lnSpc>
                <a:spcPct val="125000"/>
              </a:lnSpc>
            </a:pPr>
            <a:endParaRPr lang="en-US" altLang="ko-KR" dirty="0"/>
          </a:p>
          <a:p>
            <a:pPr>
              <a:lnSpc>
                <a:spcPct val="125000"/>
              </a:lnSpc>
            </a:pPr>
            <a:endParaRPr lang="en-US" altLang="ko-KR" dirty="0"/>
          </a:p>
          <a:p>
            <a:pPr>
              <a:lnSpc>
                <a:spcPct val="125000"/>
              </a:lnSpc>
            </a:pPr>
            <a:endParaRPr lang="en-US" altLang="ko-KR" dirty="0"/>
          </a:p>
          <a:p>
            <a:pPr>
              <a:lnSpc>
                <a:spcPct val="125000"/>
              </a:lnSpc>
            </a:pPr>
            <a:endParaRPr lang="en-US" altLang="ko-KR" dirty="0"/>
          </a:p>
          <a:p>
            <a:pPr>
              <a:lnSpc>
                <a:spcPct val="125000"/>
              </a:lnSpc>
            </a:pPr>
            <a:endParaRPr lang="en-US" altLang="ko-KR" dirty="0"/>
          </a:p>
          <a:p>
            <a:pPr lvl="1">
              <a:lnSpc>
                <a:spcPct val="125000"/>
              </a:lnSpc>
            </a:pPr>
            <a:r>
              <a:rPr lang="ko-KR" altLang="en-US" dirty="0"/>
              <a:t>우리가 먹을 수 있는 것은</a:t>
            </a:r>
            <a:r>
              <a:rPr lang="en-US" altLang="ko-KR" dirty="0"/>
              <a:t>?  </a:t>
            </a:r>
            <a:r>
              <a:rPr lang="ko-KR" altLang="en-US" dirty="0" err="1"/>
              <a:t>라면인건가</a:t>
            </a:r>
            <a:r>
              <a:rPr lang="en-US" altLang="ko-KR" dirty="0"/>
              <a:t>?  </a:t>
            </a:r>
            <a:r>
              <a:rPr lang="ko-KR" altLang="en-US" dirty="0" err="1"/>
              <a:t>냄비인건가</a:t>
            </a:r>
            <a:r>
              <a:rPr lang="en-US" altLang="ko-KR" dirty="0"/>
              <a:t>?</a:t>
            </a:r>
          </a:p>
          <a:p>
            <a:pPr lvl="1">
              <a:lnSpc>
                <a:spcPct val="125000"/>
              </a:lnSpc>
            </a:pPr>
            <a:r>
              <a:rPr lang="ko-KR" altLang="en-US" dirty="0"/>
              <a:t>프로그램에서 처리하는 것은 라면</a:t>
            </a:r>
            <a:r>
              <a:rPr lang="en-US" altLang="ko-KR" dirty="0"/>
              <a:t>, </a:t>
            </a:r>
            <a:r>
              <a:rPr lang="ko-KR" altLang="en-US" dirty="0"/>
              <a:t>라면을 저장하는 냄비가 바로 변수</a:t>
            </a:r>
            <a:endParaRPr lang="en-US" altLang="ko-KR" dirty="0"/>
          </a:p>
        </p:txBody>
      </p:sp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2-1 </a:t>
            </a:r>
            <a:r>
              <a:rPr lang="ko-KR" altLang="en-US" dirty="0"/>
              <a:t>변수의 의미</a:t>
            </a: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2 </a:t>
            </a:r>
            <a:r>
              <a:rPr lang="ko-KR" altLang="en-US" dirty="0"/>
              <a:t>변수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7</a:t>
            </a:fld>
            <a:endParaRPr lang="en-US" altLang="ko-KR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2209800"/>
            <a:ext cx="4133850" cy="2472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998045"/>
      </p:ext>
    </p:extLst>
  </p:cSld>
  <p:clrMapOvr>
    <a:masterClrMapping/>
  </p:clrMapOvr>
  <p:transition>
    <p:fade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동일한 수식에서 사용될 때 우선순위에 의해 수행 순서가 결정</a:t>
            </a:r>
            <a:endParaRPr lang="en-US" altLang="ko-KR" dirty="0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6 </a:t>
            </a:r>
            <a:r>
              <a:rPr lang="ko-KR" altLang="en-US" dirty="0"/>
              <a:t>연산자의 우선순위</a:t>
            </a:r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47800" y="1784819"/>
            <a:ext cx="4824536" cy="4661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텍스트 개체 틀 7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1595314"/>
      </p:ext>
    </p:extLst>
  </p:cSld>
  <p:clrMapOvr>
    <a:masterClrMapping/>
  </p:clrMapOvr>
  <p:transition>
    <p:fade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ko-KR" dirty="0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6 </a:t>
            </a:r>
            <a:r>
              <a:rPr lang="ko-KR" altLang="en-US" dirty="0"/>
              <a:t>연산자의 우선순위</a:t>
            </a:r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28664" y="1340768"/>
            <a:ext cx="4671881" cy="49293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텍스트 개체 틀 7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9428297"/>
      </p:ext>
    </p:extLst>
  </p:cSld>
  <p:clrMapOvr>
    <a:masterClrMapping/>
  </p:clrMapOvr>
  <p:transition>
    <p:fade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ko-KR" dirty="0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6 </a:t>
            </a:r>
            <a:r>
              <a:rPr lang="ko-KR" altLang="en-US" dirty="0"/>
              <a:t>연산자의 우선순위</a:t>
            </a:r>
          </a:p>
        </p:txBody>
      </p:sp>
      <p:pic>
        <p:nvPicPr>
          <p:cNvPr id="3277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19200" y="1564083"/>
            <a:ext cx="6912768" cy="4720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텍스트 개체 틀 7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1770030"/>
      </p:ext>
    </p:extLst>
  </p:cSld>
  <p:clrMapOvr>
    <a:masterClrMapping/>
  </p:clrMapOvr>
  <p:transition>
    <p:fade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ko-KR" dirty="0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6 </a:t>
            </a:r>
            <a:r>
              <a:rPr lang="ko-KR" altLang="en-US" dirty="0"/>
              <a:t>연산자의 우선순위</a:t>
            </a:r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08585" y="1340768"/>
            <a:ext cx="6984776" cy="48893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텍스트 개체 틀 7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7215587"/>
      </p:ext>
    </p:extLst>
  </p:cSld>
  <p:clrMapOvr>
    <a:masterClrMapping/>
  </p:clrMapOvr>
  <p:transition>
    <p:fade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자바의 문자열은 기본 </a:t>
            </a:r>
            <a:r>
              <a:rPr lang="ko-KR" altLang="en-US" dirty="0" err="1"/>
              <a:t>자료형이</a:t>
            </a:r>
            <a:r>
              <a:rPr lang="ko-KR" altLang="en-US" dirty="0"/>
              <a:t> 아닌 </a:t>
            </a:r>
            <a:r>
              <a:rPr lang="en-US" altLang="ko-KR" dirty="0"/>
              <a:t>String </a:t>
            </a:r>
            <a:r>
              <a:rPr lang="ko-KR" altLang="en-US" dirty="0"/>
              <a:t>클래스로 구현되는 참조 </a:t>
            </a:r>
            <a:r>
              <a:rPr lang="ko-KR" altLang="en-US" dirty="0" err="1"/>
              <a:t>자료형</a:t>
            </a:r>
            <a:endParaRPr lang="en-US" altLang="ko-KR" dirty="0"/>
          </a:p>
          <a:p>
            <a:pPr lvl="1"/>
            <a:r>
              <a:rPr lang="en-US" altLang="ko-KR" dirty="0"/>
              <a:t>String </a:t>
            </a:r>
            <a:r>
              <a:rPr lang="ko-KR" altLang="en-US" dirty="0"/>
              <a:t>클래스는 </a:t>
            </a:r>
            <a:r>
              <a:rPr lang="en-US" altLang="ko-KR" dirty="0"/>
              <a:t>12</a:t>
            </a:r>
            <a:r>
              <a:rPr lang="ko-KR" altLang="en-US" dirty="0"/>
              <a:t>장에서 자세하게 기술</a:t>
            </a:r>
            <a:r>
              <a:rPr lang="en-US" altLang="ko-KR" dirty="0"/>
              <a:t>(</a:t>
            </a:r>
            <a:r>
              <a:rPr lang="ko-KR" altLang="en-US" dirty="0"/>
              <a:t>여기서는 문자열 </a:t>
            </a:r>
            <a:r>
              <a:rPr lang="ko-KR" altLang="en-US" dirty="0" err="1"/>
              <a:t>리터럴을</a:t>
            </a:r>
            <a:r>
              <a:rPr lang="ko-KR" altLang="en-US" dirty="0"/>
              <a:t> 사용하는 방법만 언급</a:t>
            </a:r>
            <a:r>
              <a:rPr lang="en-US" altLang="ko-KR" dirty="0"/>
              <a:t>)</a:t>
            </a:r>
          </a:p>
        </p:txBody>
      </p:sp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endParaRPr lang="ko-KR" altLang="en-US" dirty="0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7 </a:t>
            </a:r>
            <a:r>
              <a:rPr lang="ko-KR" altLang="en-US" dirty="0"/>
              <a:t>문자열</a:t>
            </a:r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77888" y="2514600"/>
            <a:ext cx="7274024" cy="246991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3550171"/>
      </p:ext>
    </p:extLst>
  </p:cSld>
  <p:clrMapOvr>
    <a:masterClrMapping/>
  </p:clrMapOvr>
  <p:transition>
    <p:fade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endParaRPr lang="ko-KR" altLang="en-US" dirty="0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7 </a:t>
            </a:r>
            <a:r>
              <a:rPr lang="ko-KR" altLang="en-US" dirty="0"/>
              <a:t>문자열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381000" y="1524000"/>
            <a:ext cx="6547156" cy="5013920"/>
            <a:chOff x="920552" y="1628800"/>
            <a:chExt cx="6007604" cy="4680520"/>
          </a:xfrm>
        </p:grpSpPr>
        <p:pic>
          <p:nvPicPr>
            <p:cNvPr id="35842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920552" y="1628800"/>
              <a:ext cx="6007604" cy="46805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6626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62741" y="1791416"/>
              <a:ext cx="838200" cy="1998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35843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019800" y="573662"/>
            <a:ext cx="5414669" cy="2220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805820050"/>
      </p:ext>
    </p:extLst>
  </p:cSld>
  <p:clrMapOvr>
    <a:masterClrMapping/>
  </p:clrMapOvr>
  <p:transition>
    <p:fade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endParaRPr lang="ko-KR" altLang="en-US" dirty="0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7 </a:t>
            </a:r>
            <a:r>
              <a:rPr lang="ko-KR" altLang="en-US" dirty="0"/>
              <a:t>문자열</a:t>
            </a:r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12640" y="1412776"/>
            <a:ext cx="6048672" cy="47736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316146354"/>
      </p:ext>
    </p:extLst>
  </p:cSld>
  <p:clrMapOvr>
    <a:masterClrMapping/>
  </p:clrMapOvr>
  <p:transition>
    <p:fade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endParaRPr lang="ko-KR" altLang="en-US" dirty="0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7 </a:t>
            </a:r>
            <a:r>
              <a:rPr lang="ko-KR" altLang="en-US" dirty="0"/>
              <a:t>문자열</a:t>
            </a:r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40632" y="1988840"/>
            <a:ext cx="6187033" cy="30457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018591150"/>
      </p:ext>
    </p:extLst>
  </p:cSld>
  <p:clrMapOvr>
    <a:masterClrMapping/>
  </p:clrMapOvr>
  <p:transition>
    <p:fade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식별자</a:t>
            </a:r>
            <a:r>
              <a:rPr lang="ko-KR" altLang="en-US" dirty="0"/>
              <a:t> </a:t>
            </a:r>
            <a:r>
              <a:rPr lang="en-US" altLang="ko-KR" dirty="0"/>
              <a:t>identifier</a:t>
            </a:r>
            <a:r>
              <a:rPr lang="ko-KR" altLang="en-US" dirty="0"/>
              <a:t>와 예약어 </a:t>
            </a:r>
            <a:r>
              <a:rPr lang="en-US" altLang="ko-KR" dirty="0"/>
              <a:t>reserved word</a:t>
            </a:r>
          </a:p>
          <a:p>
            <a:pPr>
              <a:buNone/>
            </a:pPr>
            <a:r>
              <a:rPr lang="en-US" altLang="ko-KR" sz="1600" dirty="0"/>
              <a:t>	</a:t>
            </a:r>
            <a:r>
              <a:rPr lang="ko-KR" altLang="en-US" sz="1600" dirty="0"/>
              <a:t>① 자바에는 </a:t>
            </a:r>
            <a:r>
              <a:rPr lang="en-US" altLang="ko-KR" sz="1600" dirty="0"/>
              <a:t>50</a:t>
            </a:r>
            <a:r>
              <a:rPr lang="ko-KR" altLang="en-US" sz="1600" dirty="0"/>
              <a:t>개의 예약어가 있으며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예약어는</a:t>
            </a:r>
            <a:r>
              <a:rPr lang="ko-KR" altLang="en-US" sz="1600" dirty="0"/>
              <a:t> </a:t>
            </a:r>
            <a:r>
              <a:rPr lang="ko-KR" altLang="en-US" sz="1600" dirty="0" err="1"/>
              <a:t>식별자로</a:t>
            </a:r>
            <a:r>
              <a:rPr lang="ko-KR" altLang="en-US" sz="1600" dirty="0"/>
              <a:t> 사용할 수 없습니다</a:t>
            </a:r>
            <a:r>
              <a:rPr lang="en-US" altLang="ko-KR" sz="1600" dirty="0"/>
              <a:t>.</a:t>
            </a:r>
          </a:p>
          <a:p>
            <a:pPr>
              <a:buNone/>
            </a:pPr>
            <a:r>
              <a:rPr lang="en-US" altLang="ko-KR" sz="1600" dirty="0"/>
              <a:t>	</a:t>
            </a:r>
            <a:r>
              <a:rPr lang="ko-KR" altLang="en-US" sz="1600" dirty="0"/>
              <a:t>② 자바는 대소문자를 구분합니다</a:t>
            </a:r>
            <a:r>
              <a:rPr lang="en-US" altLang="ko-KR" sz="1600" dirty="0"/>
              <a:t>.</a:t>
            </a:r>
          </a:p>
          <a:p>
            <a:pPr>
              <a:buNone/>
            </a:pPr>
            <a:r>
              <a:rPr lang="en-US" altLang="ko-KR" sz="1600" dirty="0"/>
              <a:t>	</a:t>
            </a:r>
            <a:r>
              <a:rPr lang="ko-KR" altLang="en-US" sz="1600" dirty="0"/>
              <a:t>③ 자바에서의 </a:t>
            </a:r>
            <a:r>
              <a:rPr lang="ko-KR" altLang="en-US" sz="1600" dirty="0" err="1"/>
              <a:t>식별자</a:t>
            </a:r>
            <a:r>
              <a:rPr lang="ko-KR" altLang="en-US" sz="1600" dirty="0"/>
              <a:t> 사용은 관례가 있으며</a:t>
            </a:r>
            <a:r>
              <a:rPr lang="en-US" altLang="ko-KR" sz="1600" dirty="0"/>
              <a:t>, </a:t>
            </a:r>
            <a:r>
              <a:rPr lang="ko-KR" altLang="en-US" sz="1600" dirty="0"/>
              <a:t>관례에 따라 사용하는 것이 좋습니다</a:t>
            </a:r>
            <a:r>
              <a:rPr lang="en-US" altLang="ko-KR" sz="1600" dirty="0"/>
              <a:t>.</a:t>
            </a:r>
          </a:p>
          <a:p>
            <a:r>
              <a:rPr lang="ko-KR" altLang="en-US" dirty="0"/>
              <a:t>변수 </a:t>
            </a:r>
            <a:r>
              <a:rPr lang="en-US" altLang="ko-KR" dirty="0"/>
              <a:t>Variable</a:t>
            </a:r>
          </a:p>
          <a:p>
            <a:pPr>
              <a:buNone/>
            </a:pPr>
            <a:r>
              <a:rPr lang="en-US" altLang="ko-KR" sz="1600" dirty="0"/>
              <a:t>	</a:t>
            </a:r>
            <a:r>
              <a:rPr lang="ko-KR" altLang="en-US" sz="1600" dirty="0"/>
              <a:t>① 변수는 값이 저장된 메모리에 주어진 이름입니다</a:t>
            </a:r>
            <a:r>
              <a:rPr lang="en-US" altLang="ko-KR" sz="1600" dirty="0"/>
              <a:t>.</a:t>
            </a:r>
          </a:p>
          <a:p>
            <a:pPr>
              <a:buNone/>
            </a:pPr>
            <a:r>
              <a:rPr lang="en-US" altLang="ko-KR" sz="1600" dirty="0"/>
              <a:t>	</a:t>
            </a:r>
            <a:r>
              <a:rPr lang="ko-KR" altLang="en-US" sz="1600" dirty="0"/>
              <a:t>② </a:t>
            </a:r>
            <a:r>
              <a:rPr lang="ko-KR" altLang="en-US" sz="1600" dirty="0" err="1"/>
              <a:t>변수명은</a:t>
            </a:r>
            <a:r>
              <a:rPr lang="ko-KR" altLang="en-US" sz="1600" dirty="0"/>
              <a:t> 다음과 같은 사용 규칙을 가지고 있습니다</a:t>
            </a:r>
            <a:r>
              <a:rPr lang="en-US" altLang="ko-KR" sz="1600" dirty="0"/>
              <a:t>.</a:t>
            </a:r>
          </a:p>
          <a:p>
            <a:pPr lvl="1"/>
            <a:r>
              <a:rPr lang="ko-KR" altLang="en-US" dirty="0"/>
              <a:t>변수명의 첫 글자는 반드시 영문자나 일부 특수 문자</a:t>
            </a:r>
            <a:r>
              <a:rPr lang="en-US" altLang="ko-KR" dirty="0"/>
              <a:t>(_,$)</a:t>
            </a:r>
            <a:r>
              <a:rPr lang="ko-KR" altLang="en-US" dirty="0"/>
              <a:t>로 시작한다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 err="1"/>
              <a:t>변수명에는</a:t>
            </a:r>
            <a:r>
              <a:rPr lang="ko-KR" altLang="en-US" dirty="0"/>
              <a:t> 숫자가 포함될 수 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 err="1"/>
              <a:t>변수명에는</a:t>
            </a:r>
            <a:r>
              <a:rPr lang="ko-KR" altLang="en-US" dirty="0"/>
              <a:t> 공백이 포함될 수 없다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대소문자를 구분한다</a:t>
            </a:r>
            <a:r>
              <a:rPr lang="en-US" altLang="ko-KR" dirty="0"/>
              <a:t>. </a:t>
            </a:r>
            <a:r>
              <a:rPr lang="ko-KR" altLang="en-US" dirty="0"/>
              <a:t>즉 </a:t>
            </a:r>
            <a:r>
              <a:rPr lang="en-US" altLang="ko-KR" dirty="0"/>
              <a:t>Sum</a:t>
            </a:r>
            <a:r>
              <a:rPr lang="ko-KR" altLang="en-US" dirty="0"/>
              <a:t>과 </a:t>
            </a:r>
            <a:r>
              <a:rPr lang="en-US" altLang="ko-KR" dirty="0"/>
              <a:t>sum</a:t>
            </a:r>
            <a:r>
              <a:rPr lang="ko-KR" altLang="en-US" dirty="0"/>
              <a:t>은 다른 변수명이다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 err="1"/>
              <a:t>예약어를</a:t>
            </a:r>
            <a:r>
              <a:rPr lang="ko-KR" altLang="en-US" dirty="0"/>
              <a:t> </a:t>
            </a:r>
            <a:r>
              <a:rPr lang="ko-KR" altLang="en-US" dirty="0" err="1"/>
              <a:t>변수명으로</a:t>
            </a:r>
            <a:r>
              <a:rPr lang="ko-KR" altLang="en-US" dirty="0"/>
              <a:t> 사용할 수 없다</a:t>
            </a:r>
            <a:r>
              <a:rPr lang="en-US" altLang="ko-KR" dirty="0"/>
              <a:t>.</a:t>
            </a:r>
          </a:p>
        </p:txBody>
      </p:sp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>
          <a:xfrm>
            <a:off x="2360712" y="476672"/>
            <a:ext cx="7052400" cy="560456"/>
          </a:xfrm>
        </p:spPr>
        <p:txBody>
          <a:bodyPr>
            <a:noAutofit/>
          </a:bodyPr>
          <a:lstStyle/>
          <a:p>
            <a:r>
              <a:rPr lang="ko-KR" altLang="en-US" sz="2800" b="1" dirty="0">
                <a:solidFill>
                  <a:srgbClr val="C00000"/>
                </a:solidFill>
              </a:rPr>
              <a:t>학습 정리</a:t>
            </a:r>
          </a:p>
        </p:txBody>
      </p:sp>
    </p:spTree>
    <p:extLst>
      <p:ext uri="{BB962C8B-B14F-4D97-AF65-F5344CB8AC3E}">
        <p14:creationId xmlns:p14="http://schemas.microsoft.com/office/powerpoint/2010/main" val="1732974836"/>
      </p:ext>
    </p:extLst>
  </p:cSld>
  <p:clrMapOvr>
    <a:masterClrMapping/>
  </p:clrMapOvr>
  <p:transition>
    <p:fade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자료형</a:t>
            </a:r>
            <a:r>
              <a:rPr lang="ko-KR" altLang="en-US" dirty="0"/>
              <a:t> </a:t>
            </a:r>
            <a:r>
              <a:rPr lang="en-US" altLang="ko-KR" dirty="0"/>
              <a:t>Data type</a:t>
            </a:r>
          </a:p>
          <a:p>
            <a:pPr>
              <a:buNone/>
            </a:pPr>
            <a:r>
              <a:rPr lang="en-US" altLang="ko-KR" sz="1600" dirty="0"/>
              <a:t>	① </a:t>
            </a:r>
            <a:r>
              <a:rPr lang="ko-KR" altLang="en-US" sz="1600" dirty="0"/>
              <a:t>자바는 다음과 같은 </a:t>
            </a:r>
            <a:r>
              <a:rPr lang="ko-KR" altLang="en-US" sz="1600" dirty="0" err="1"/>
              <a:t>자료형을</a:t>
            </a:r>
            <a:r>
              <a:rPr lang="ko-KR" altLang="en-US" sz="1600" dirty="0"/>
              <a:t> 가집니다</a:t>
            </a:r>
            <a:r>
              <a:rPr lang="en-US" altLang="ko-KR" sz="1600" dirty="0"/>
              <a:t>.</a:t>
            </a:r>
          </a:p>
          <a:p>
            <a:endParaRPr lang="en-US" altLang="ko-KR" sz="1600" dirty="0"/>
          </a:p>
          <a:p>
            <a:endParaRPr lang="en-US" altLang="ko-KR" sz="1600" dirty="0"/>
          </a:p>
          <a:p>
            <a:endParaRPr lang="en-US" altLang="ko-KR" sz="1600" dirty="0"/>
          </a:p>
          <a:p>
            <a:endParaRPr lang="en-US" altLang="ko-KR" sz="1600" dirty="0"/>
          </a:p>
          <a:p>
            <a:endParaRPr lang="en-US" altLang="ko-KR" sz="1600" dirty="0"/>
          </a:p>
          <a:p>
            <a:endParaRPr lang="en-US" altLang="ko-KR" sz="1600" dirty="0"/>
          </a:p>
          <a:p>
            <a:endParaRPr lang="en-US" altLang="ko-KR" sz="1600" dirty="0"/>
          </a:p>
          <a:p>
            <a:endParaRPr lang="en-US" altLang="ko-KR" sz="1600" dirty="0"/>
          </a:p>
          <a:p>
            <a:endParaRPr lang="en-US" altLang="ko-KR" sz="1600" dirty="0"/>
          </a:p>
        </p:txBody>
      </p:sp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>
          <a:xfrm>
            <a:off x="2360712" y="476672"/>
            <a:ext cx="7052400" cy="560456"/>
          </a:xfrm>
        </p:spPr>
        <p:txBody>
          <a:bodyPr>
            <a:noAutofit/>
          </a:bodyPr>
          <a:lstStyle/>
          <a:p>
            <a:r>
              <a:rPr lang="ko-KR" altLang="en-US" sz="2800" b="1" dirty="0">
                <a:solidFill>
                  <a:srgbClr val="C00000"/>
                </a:solidFill>
              </a:rPr>
              <a:t>학습 정리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08584" y="2060848"/>
            <a:ext cx="4216737" cy="36724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585206851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9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25000"/>
              </a:lnSpc>
            </a:pPr>
            <a:r>
              <a:rPr lang="ko-KR" altLang="en-US" dirty="0"/>
              <a:t>프로그래밍 언어에서 사용되는 변수</a:t>
            </a:r>
            <a:endParaRPr lang="en-US" altLang="ko-KR" dirty="0"/>
          </a:p>
          <a:p>
            <a:pPr lvl="1">
              <a:lnSpc>
                <a:spcPct val="125000"/>
              </a:lnSpc>
            </a:pPr>
            <a:r>
              <a:rPr lang="ko-KR" altLang="en-US" dirty="0"/>
              <a:t>“값</a:t>
            </a:r>
            <a:r>
              <a:rPr lang="en-US" altLang="ko-KR" dirty="0"/>
              <a:t>(value)</a:t>
            </a:r>
            <a:r>
              <a:rPr lang="ko-KR" altLang="en-US" dirty="0"/>
              <a:t>이 저장된 메모리의 위치에 주어진 이름”</a:t>
            </a:r>
            <a:endParaRPr lang="en-US" altLang="ko-KR" dirty="0"/>
          </a:p>
          <a:p>
            <a:pPr lvl="1">
              <a:lnSpc>
                <a:spcPct val="125000"/>
              </a:lnSpc>
            </a:pPr>
            <a:r>
              <a:rPr lang="ko-KR" altLang="en-US" dirty="0"/>
              <a:t>변수에 값을 배정</a:t>
            </a:r>
            <a:r>
              <a:rPr lang="en-US" altLang="ko-KR" dirty="0"/>
              <a:t>(assignment)</a:t>
            </a:r>
            <a:r>
              <a:rPr lang="ko-KR" altLang="en-US" dirty="0"/>
              <a:t>할 때  “</a:t>
            </a:r>
            <a:r>
              <a:rPr lang="en-US" altLang="ko-KR" dirty="0"/>
              <a:t>=”</a:t>
            </a:r>
            <a:r>
              <a:rPr lang="ko-KR" altLang="en-US" dirty="0"/>
              <a:t>기호를 사용</a:t>
            </a:r>
            <a:endParaRPr lang="en-US" altLang="ko-KR" dirty="0"/>
          </a:p>
        </p:txBody>
      </p:sp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2-1 </a:t>
            </a:r>
            <a:r>
              <a:rPr lang="ko-KR" altLang="en-US" dirty="0"/>
              <a:t>변수의 의미</a:t>
            </a: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2 </a:t>
            </a:r>
            <a:r>
              <a:rPr lang="ko-KR" altLang="en-US" dirty="0"/>
              <a:t>변수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8</a:t>
            </a:fld>
            <a:endParaRPr lang="en-US" altLang="ko-KR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44688" y="2708920"/>
            <a:ext cx="5328592" cy="30549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55936086"/>
      </p:ext>
    </p:extLst>
  </p:cSld>
  <p:clrMapOvr>
    <a:masterClrMapping/>
  </p:clrMapOvr>
  <p:transition>
    <p:fade/>
  </p:transition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연산과 형 변환</a:t>
            </a:r>
          </a:p>
          <a:p>
            <a:pPr>
              <a:buNone/>
            </a:pPr>
            <a:r>
              <a:rPr lang="en-US" altLang="ko-KR" sz="1600" dirty="0"/>
              <a:t>	</a:t>
            </a:r>
            <a:r>
              <a:rPr lang="ko-KR" altLang="en-US" sz="1600" dirty="0"/>
              <a:t>① 자바는 다음과 같은 순서로 확대 형 변환이 이루어집니다</a:t>
            </a:r>
            <a:r>
              <a:rPr lang="en-US" altLang="ko-KR" sz="1600" dirty="0"/>
              <a:t>.</a:t>
            </a:r>
          </a:p>
          <a:p>
            <a:pPr lvl="1">
              <a:buNone/>
            </a:pPr>
            <a:r>
              <a:rPr lang="en-US" altLang="ko-KR" dirty="0"/>
              <a:t>	byte &gt;&gt; short/char &gt;&gt; </a:t>
            </a:r>
            <a:r>
              <a:rPr lang="en-US" altLang="ko-KR" dirty="0" err="1"/>
              <a:t>int</a:t>
            </a:r>
            <a:r>
              <a:rPr lang="en-US" altLang="ko-KR" dirty="0"/>
              <a:t> &gt;&gt; long &gt;&gt; float &gt;&gt; double</a:t>
            </a:r>
          </a:p>
          <a:p>
            <a:pPr>
              <a:buNone/>
            </a:pPr>
            <a:r>
              <a:rPr lang="en-US" altLang="ko-KR" sz="1600" dirty="0"/>
              <a:t>	</a:t>
            </a:r>
            <a:r>
              <a:rPr lang="ko-KR" altLang="en-US" sz="1600" dirty="0"/>
              <a:t>② 자바의 축소 형 변환은 명시적인 형 변환 구문에 의해 수행되며</a:t>
            </a:r>
            <a:r>
              <a:rPr lang="en-US" altLang="ko-KR" sz="1600" dirty="0"/>
              <a:t>, </a:t>
            </a:r>
            <a:r>
              <a:rPr lang="ko-KR" altLang="en-US" sz="1600" dirty="0"/>
              <a:t>축소 형 변환의 경우에는 데이터의 손실이 발생할 수 있습니다</a:t>
            </a:r>
            <a:r>
              <a:rPr lang="en-US" altLang="ko-KR" sz="1600" dirty="0"/>
              <a:t>.</a:t>
            </a:r>
          </a:p>
          <a:p>
            <a:pPr lvl="1">
              <a:buNone/>
            </a:pPr>
            <a:r>
              <a:rPr lang="en-US" altLang="ko-KR" dirty="0"/>
              <a:t>	</a:t>
            </a:r>
            <a:r>
              <a:rPr lang="ko-KR" altLang="en-US" dirty="0"/>
              <a:t>형 변환 구문 </a:t>
            </a:r>
            <a:r>
              <a:rPr lang="en-US" altLang="ko-KR" dirty="0"/>
              <a:t>: (type) </a:t>
            </a:r>
            <a:r>
              <a:rPr lang="ko-KR" altLang="en-US" dirty="0"/>
              <a:t>식 또는 변수</a:t>
            </a:r>
          </a:p>
          <a:p>
            <a:r>
              <a:rPr lang="ko-KR" altLang="en-US" dirty="0"/>
              <a:t>연산자와 수식</a:t>
            </a:r>
            <a:r>
              <a:rPr lang="en-US" altLang="ko-KR" dirty="0"/>
              <a:t>, </a:t>
            </a:r>
            <a:r>
              <a:rPr lang="ko-KR" altLang="en-US" dirty="0"/>
              <a:t>우선순위</a:t>
            </a:r>
          </a:p>
          <a:p>
            <a:pPr>
              <a:buNone/>
            </a:pPr>
            <a:r>
              <a:rPr lang="en-US" altLang="ko-KR" sz="1600" dirty="0"/>
              <a:t>	</a:t>
            </a:r>
            <a:r>
              <a:rPr lang="ko-KR" altLang="en-US" sz="1600" dirty="0"/>
              <a:t>① 자바에는 </a:t>
            </a:r>
            <a:r>
              <a:rPr lang="ko-KR" altLang="en-US" sz="1600" dirty="0" err="1"/>
              <a:t>단항</a:t>
            </a:r>
            <a:r>
              <a:rPr lang="ko-KR" altLang="en-US" sz="1600" dirty="0"/>
              <a:t> 연산자</a:t>
            </a:r>
            <a:r>
              <a:rPr lang="en-US" altLang="ko-KR" sz="1600" dirty="0"/>
              <a:t>, </a:t>
            </a:r>
            <a:r>
              <a:rPr lang="ko-KR" altLang="en-US" sz="1600" dirty="0"/>
              <a:t>이항 연산자</a:t>
            </a:r>
            <a:r>
              <a:rPr lang="en-US" altLang="ko-KR" sz="1600" dirty="0"/>
              <a:t>, 3</a:t>
            </a:r>
            <a:r>
              <a:rPr lang="ko-KR" altLang="en-US" sz="1600" dirty="0"/>
              <a:t>항 연산자가 있습니다</a:t>
            </a:r>
            <a:r>
              <a:rPr lang="en-US" altLang="ko-KR" sz="1600" dirty="0"/>
              <a:t>.</a:t>
            </a:r>
          </a:p>
          <a:p>
            <a:pPr>
              <a:buNone/>
            </a:pPr>
            <a:r>
              <a:rPr lang="en-US" altLang="ko-KR" sz="1600" dirty="0"/>
              <a:t>	</a:t>
            </a:r>
            <a:r>
              <a:rPr lang="ko-KR" altLang="en-US" sz="1600" dirty="0"/>
              <a:t>② 자바에는 다음과 같은 연산자</a:t>
            </a:r>
            <a:r>
              <a:rPr lang="en-US" altLang="ko-KR" sz="1600" dirty="0"/>
              <a:t>(</a:t>
            </a:r>
            <a:r>
              <a:rPr lang="ko-KR" altLang="en-US" sz="1600" dirty="0"/>
              <a:t>우선순위</a:t>
            </a:r>
            <a:r>
              <a:rPr lang="en-US" altLang="ko-KR" sz="1600" dirty="0"/>
              <a:t>)</a:t>
            </a:r>
            <a:r>
              <a:rPr lang="ko-KR" altLang="en-US" sz="1600" dirty="0"/>
              <a:t>가 있습니다</a:t>
            </a:r>
            <a:r>
              <a:rPr lang="en-US" altLang="ko-KR" sz="1600" dirty="0"/>
              <a:t>.</a:t>
            </a:r>
          </a:p>
          <a:p>
            <a:endParaRPr lang="en-US" altLang="ko-KR" sz="1600" dirty="0"/>
          </a:p>
          <a:p>
            <a:endParaRPr lang="en-US" altLang="ko-KR" sz="1600" dirty="0"/>
          </a:p>
          <a:p>
            <a:endParaRPr lang="en-US" altLang="ko-KR" sz="1600" dirty="0"/>
          </a:p>
          <a:p>
            <a:endParaRPr lang="en-US" altLang="ko-KR" sz="1600" dirty="0"/>
          </a:p>
          <a:p>
            <a:endParaRPr lang="en-US" altLang="ko-KR" sz="1600" dirty="0"/>
          </a:p>
          <a:p>
            <a:endParaRPr lang="en-US" altLang="ko-KR" sz="1600" dirty="0"/>
          </a:p>
          <a:p>
            <a:endParaRPr lang="en-US" altLang="ko-KR" sz="1600" dirty="0"/>
          </a:p>
          <a:p>
            <a:endParaRPr lang="en-US" altLang="ko-KR" sz="1600" dirty="0"/>
          </a:p>
        </p:txBody>
      </p:sp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>
          <a:xfrm>
            <a:off x="2360712" y="476672"/>
            <a:ext cx="7052400" cy="560456"/>
          </a:xfrm>
        </p:spPr>
        <p:txBody>
          <a:bodyPr>
            <a:noAutofit/>
          </a:bodyPr>
          <a:lstStyle/>
          <a:p>
            <a:r>
              <a:rPr lang="ko-KR" altLang="en-US" sz="2800" b="1" dirty="0">
                <a:solidFill>
                  <a:srgbClr val="C00000"/>
                </a:solidFill>
              </a:rPr>
              <a:t>학습 정리</a:t>
            </a:r>
          </a:p>
        </p:txBody>
      </p:sp>
    </p:spTree>
    <p:extLst>
      <p:ext uri="{BB962C8B-B14F-4D97-AF65-F5344CB8AC3E}">
        <p14:creationId xmlns:p14="http://schemas.microsoft.com/office/powerpoint/2010/main" val="3495571280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9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25000"/>
              </a:lnSpc>
            </a:pPr>
            <a:r>
              <a:rPr lang="ko-KR" altLang="en-US" dirty="0" err="1"/>
              <a:t>변수명을</a:t>
            </a:r>
            <a:r>
              <a:rPr lang="ko-KR" altLang="en-US" dirty="0"/>
              <a:t> 지정하는 규칙</a:t>
            </a:r>
            <a:endParaRPr lang="en-US" altLang="ko-KR" dirty="0"/>
          </a:p>
          <a:p>
            <a:pPr lvl="1"/>
            <a:r>
              <a:rPr lang="ko-KR" altLang="en-US" dirty="0"/>
              <a:t>변수명의 첫 글자는 반드시 영문자나 일부 특수 문자</a:t>
            </a:r>
            <a:r>
              <a:rPr lang="en-US" altLang="ko-KR" dirty="0"/>
              <a:t>(_,$)</a:t>
            </a:r>
            <a:r>
              <a:rPr lang="ko-KR" altLang="en-US" dirty="0"/>
              <a:t>로 시작한다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 err="1"/>
              <a:t>변수명에는</a:t>
            </a:r>
            <a:r>
              <a:rPr lang="ko-KR" altLang="en-US" dirty="0"/>
              <a:t> 숫자가 포함될 수 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 err="1"/>
              <a:t>변수명에는</a:t>
            </a:r>
            <a:r>
              <a:rPr lang="ko-KR" altLang="en-US" dirty="0"/>
              <a:t> 공백이 포함될 수 없다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대소문자를 구분한다</a:t>
            </a:r>
            <a:r>
              <a:rPr lang="en-US" altLang="ko-KR" dirty="0"/>
              <a:t>. </a:t>
            </a:r>
            <a:r>
              <a:rPr lang="ko-KR" altLang="en-US" dirty="0"/>
              <a:t>즉 </a:t>
            </a:r>
            <a:r>
              <a:rPr lang="en-US" altLang="ko-KR" dirty="0"/>
              <a:t>Sum</a:t>
            </a:r>
            <a:r>
              <a:rPr lang="ko-KR" altLang="en-US" dirty="0"/>
              <a:t>과 </a:t>
            </a:r>
            <a:r>
              <a:rPr lang="en-US" altLang="ko-KR" dirty="0"/>
              <a:t>sum</a:t>
            </a:r>
            <a:r>
              <a:rPr lang="ko-KR" altLang="en-US" dirty="0"/>
              <a:t>은 다른 변수명이다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 err="1"/>
              <a:t>예약어를</a:t>
            </a:r>
            <a:r>
              <a:rPr lang="ko-KR" altLang="en-US" dirty="0"/>
              <a:t> </a:t>
            </a:r>
            <a:r>
              <a:rPr lang="ko-KR" altLang="en-US" dirty="0" err="1"/>
              <a:t>변수명으로</a:t>
            </a:r>
            <a:r>
              <a:rPr lang="ko-KR" altLang="en-US" dirty="0"/>
              <a:t> 사용할 수 없다</a:t>
            </a:r>
            <a:r>
              <a:rPr lang="en-US" altLang="ko-KR" dirty="0"/>
              <a:t>.</a:t>
            </a:r>
          </a:p>
          <a:p>
            <a:pPr>
              <a:lnSpc>
                <a:spcPct val="125000"/>
              </a:lnSpc>
            </a:pPr>
            <a:endParaRPr lang="en-US" altLang="ko-KR" dirty="0"/>
          </a:p>
          <a:p>
            <a:pPr>
              <a:lnSpc>
                <a:spcPct val="125000"/>
              </a:lnSpc>
            </a:pPr>
            <a:r>
              <a:rPr lang="ko-KR" altLang="en-US" dirty="0"/>
              <a:t>변수의 사전적 의미</a:t>
            </a:r>
            <a:endParaRPr lang="en-US" altLang="ko-KR" dirty="0"/>
          </a:p>
          <a:p>
            <a:pPr lvl="1">
              <a:lnSpc>
                <a:spcPct val="125000"/>
              </a:lnSpc>
            </a:pPr>
            <a:r>
              <a:rPr lang="ko-KR" altLang="en-US" dirty="0"/>
              <a:t>변화하는 것</a:t>
            </a:r>
            <a:endParaRPr lang="en-US" altLang="ko-KR" dirty="0"/>
          </a:p>
          <a:p>
            <a:pPr>
              <a:lnSpc>
                <a:spcPct val="125000"/>
              </a:lnSpc>
            </a:pPr>
            <a:r>
              <a:rPr lang="ko-KR" altLang="en-US" dirty="0"/>
              <a:t>좋은 </a:t>
            </a:r>
            <a:r>
              <a:rPr lang="ko-KR" altLang="en-US" dirty="0" err="1"/>
              <a:t>변수명</a:t>
            </a:r>
            <a:r>
              <a:rPr lang="en-US" altLang="ko-KR" dirty="0"/>
              <a:t>?</a:t>
            </a:r>
          </a:p>
          <a:p>
            <a:pPr lvl="1">
              <a:lnSpc>
                <a:spcPct val="125000"/>
              </a:lnSpc>
            </a:pPr>
            <a:r>
              <a:rPr lang="ko-KR" altLang="en-US" dirty="0"/>
              <a:t>의미를 가진 </a:t>
            </a:r>
            <a:r>
              <a:rPr lang="ko-KR" altLang="en-US" dirty="0" err="1"/>
              <a:t>변수명</a:t>
            </a:r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2-2 </a:t>
            </a:r>
            <a:r>
              <a:rPr lang="ko-KR" altLang="en-US" dirty="0"/>
              <a:t>변수의 선언과 사용</a:t>
            </a: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2 </a:t>
            </a:r>
            <a:r>
              <a:rPr lang="ko-KR" altLang="en-US" dirty="0"/>
              <a:t>변수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9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342559068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1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1906</Words>
  <Application>Microsoft Office PowerPoint</Application>
  <PresentationFormat>A4 용지(210x297mm)</PresentationFormat>
  <Paragraphs>527</Paragraphs>
  <Slides>80</Slides>
  <Notes>80</Notes>
  <HiddenSlides>0</HiddenSlides>
  <MMClips>0</MMClips>
  <ScaleCrop>false</ScaleCrop>
  <HeadingPairs>
    <vt:vector size="8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80</vt:i4>
      </vt:variant>
    </vt:vector>
  </HeadingPairs>
  <TitlesOfParts>
    <vt:vector size="87" baseType="lpstr">
      <vt:lpstr>굴림</vt:lpstr>
      <vt:lpstr>맑은 고딕</vt:lpstr>
      <vt:lpstr>Arial</vt:lpstr>
      <vt:lpstr>Arial Black</vt:lpstr>
      <vt:lpstr>Wingdings</vt:lpstr>
      <vt:lpstr>1_디자인 사용자 지정</vt:lpstr>
      <vt:lpstr>Image</vt:lpstr>
      <vt:lpstr>3장 변수, 자료형, 연산자</vt:lpstr>
      <vt:lpstr> </vt:lpstr>
      <vt:lpstr>1 식별자와 예약어</vt:lpstr>
      <vt:lpstr>1 식별자와 예약어</vt:lpstr>
      <vt:lpstr>1 식별자와 예약어</vt:lpstr>
      <vt:lpstr>1 식별자와 예약어</vt:lpstr>
      <vt:lpstr>2 변수</vt:lpstr>
      <vt:lpstr>2 변수</vt:lpstr>
      <vt:lpstr>2 변수</vt:lpstr>
      <vt:lpstr>2 변수</vt:lpstr>
      <vt:lpstr>3 자료형</vt:lpstr>
      <vt:lpstr>3 자료형</vt:lpstr>
      <vt:lpstr>3 자료형</vt:lpstr>
      <vt:lpstr>3 자료형</vt:lpstr>
      <vt:lpstr>3 자료형</vt:lpstr>
      <vt:lpstr>3 자료형</vt:lpstr>
      <vt:lpstr>3 자료형</vt:lpstr>
      <vt:lpstr>3 자료형</vt:lpstr>
      <vt:lpstr>3 자료형</vt:lpstr>
      <vt:lpstr>3 자료형</vt:lpstr>
      <vt:lpstr>3 자료형</vt:lpstr>
      <vt:lpstr>3 자료형</vt:lpstr>
      <vt:lpstr>3 자료형</vt:lpstr>
      <vt:lpstr>3 자료형</vt:lpstr>
      <vt:lpstr>3 자료형</vt:lpstr>
      <vt:lpstr>3 자료형</vt:lpstr>
      <vt:lpstr>3 자료형</vt:lpstr>
      <vt:lpstr>3 자료형</vt:lpstr>
      <vt:lpstr>3 자료형</vt:lpstr>
      <vt:lpstr>3 자료형</vt:lpstr>
      <vt:lpstr>3 자료형</vt:lpstr>
      <vt:lpstr>3 자료형</vt:lpstr>
      <vt:lpstr>3 자료형</vt:lpstr>
      <vt:lpstr>3 자료형</vt:lpstr>
      <vt:lpstr>3 자료형</vt:lpstr>
      <vt:lpstr>3 자료형</vt:lpstr>
      <vt:lpstr>3 자료형</vt:lpstr>
      <vt:lpstr>3 자료형</vt:lpstr>
      <vt:lpstr>3 자료형</vt:lpstr>
      <vt:lpstr>3 자료형</vt:lpstr>
      <vt:lpstr>3 자료형</vt:lpstr>
      <vt:lpstr>4 연산과 형 변환</vt:lpstr>
      <vt:lpstr>4 연산과 형 변환</vt:lpstr>
      <vt:lpstr>4 연산과 형 변환</vt:lpstr>
      <vt:lpstr>4 연산과 형 변환</vt:lpstr>
      <vt:lpstr>4 연산과 형 변환</vt:lpstr>
      <vt:lpstr>4 연산과 형 변환</vt:lpstr>
      <vt:lpstr>4 연산과 형 변환</vt:lpstr>
      <vt:lpstr>5 연산자와 수식</vt:lpstr>
      <vt:lpstr>5 연산자와 수식</vt:lpstr>
      <vt:lpstr>5 연산자와 수식</vt:lpstr>
      <vt:lpstr>5 연산자와 수식</vt:lpstr>
      <vt:lpstr>5 연산자와 수식</vt:lpstr>
      <vt:lpstr>5 연산자와 수식</vt:lpstr>
      <vt:lpstr>5 연산자와 수식</vt:lpstr>
      <vt:lpstr>5 연산자와 수식</vt:lpstr>
      <vt:lpstr>5 연산자와 수식</vt:lpstr>
      <vt:lpstr>5 연산자와 수식</vt:lpstr>
      <vt:lpstr>5 연산자와 수식</vt:lpstr>
      <vt:lpstr>5 연산자와 수식</vt:lpstr>
      <vt:lpstr>5 연산자와 수식</vt:lpstr>
      <vt:lpstr>5 연산자와 수식</vt:lpstr>
      <vt:lpstr>5 연산자와 수식</vt:lpstr>
      <vt:lpstr>5 연산자와 수식</vt:lpstr>
      <vt:lpstr>5 연산자와 수식</vt:lpstr>
      <vt:lpstr>5 연산자와 수식</vt:lpstr>
      <vt:lpstr>5 연산자와 수식</vt:lpstr>
      <vt:lpstr>5 연산자와 수식</vt:lpstr>
      <vt:lpstr>5 연산자와 수식</vt:lpstr>
      <vt:lpstr>6 연산자의 우선순위</vt:lpstr>
      <vt:lpstr>6 연산자의 우선순위</vt:lpstr>
      <vt:lpstr>6 연산자의 우선순위</vt:lpstr>
      <vt:lpstr>6 연산자의 우선순위</vt:lpstr>
      <vt:lpstr>7 문자열</vt:lpstr>
      <vt:lpstr>7 문자열</vt:lpstr>
      <vt:lpstr>7 문자열</vt:lpstr>
      <vt:lpstr>7 문자열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79</cp:revision>
  <cp:lastPrinted>1601-01-01T00:00:00Z</cp:lastPrinted>
  <dcterms:created xsi:type="dcterms:W3CDTF">1601-01-01T00:00:00Z</dcterms:created>
  <dcterms:modified xsi:type="dcterms:W3CDTF">2024-10-28T06:01:05Z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</Properties>
</file>